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0"/>
  </p:notesMasterIdLst>
  <p:sldIdLst>
    <p:sldId id="256" r:id="rId2"/>
    <p:sldId id="257" r:id="rId3"/>
    <p:sldId id="259" r:id="rId4"/>
    <p:sldId id="300" r:id="rId5"/>
    <p:sldId id="261" r:id="rId6"/>
    <p:sldId id="304" r:id="rId7"/>
    <p:sldId id="302" r:id="rId8"/>
    <p:sldId id="306" r:id="rId9"/>
    <p:sldId id="317" r:id="rId10"/>
    <p:sldId id="318" r:id="rId11"/>
    <p:sldId id="305" r:id="rId12"/>
    <p:sldId id="307" r:id="rId13"/>
    <p:sldId id="260" r:id="rId14"/>
    <p:sldId id="265" r:id="rId15"/>
    <p:sldId id="301" r:id="rId16"/>
    <p:sldId id="269" r:id="rId17"/>
    <p:sldId id="270" r:id="rId18"/>
    <p:sldId id="273" r:id="rId19"/>
    <p:sldId id="309" r:id="rId20"/>
    <p:sldId id="271" r:id="rId21"/>
    <p:sldId id="308" r:id="rId22"/>
    <p:sldId id="272" r:id="rId23"/>
    <p:sldId id="310" r:id="rId24"/>
    <p:sldId id="274" r:id="rId25"/>
    <p:sldId id="275" r:id="rId26"/>
    <p:sldId id="311" r:id="rId27"/>
    <p:sldId id="313" r:id="rId28"/>
    <p:sldId id="312" r:id="rId29"/>
    <p:sldId id="281" r:id="rId30"/>
    <p:sldId id="319" r:id="rId31"/>
    <p:sldId id="320" r:id="rId32"/>
    <p:sldId id="283" r:id="rId33"/>
    <p:sldId id="284" r:id="rId34"/>
    <p:sldId id="285" r:id="rId35"/>
    <p:sldId id="280" r:id="rId36"/>
    <p:sldId id="266" r:id="rId37"/>
    <p:sldId id="314" r:id="rId38"/>
    <p:sldId id="25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48" autoAdjust="0"/>
  </p:normalViewPr>
  <p:slideViewPr>
    <p:cSldViewPr>
      <p:cViewPr varScale="1">
        <p:scale>
          <a:sx n="54" d="100"/>
          <a:sy n="54" d="100"/>
        </p:scale>
        <p:origin x="72" y="3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EE6C7-1A36-42C3-986C-78A7C0279AB2}" type="datetimeFigureOut">
              <a:rPr lang="en-US" smtClean="0"/>
              <a:pPr/>
              <a:t>5/29/2020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89BDF-CB10-414A-B84F-B33C047999CE}" type="slidenum">
              <a:rPr lang="en-US" smtClean="0"/>
              <a:pPr/>
              <a:t>‹#›</a:t>
            </a:fld>
            <a:endParaRPr lang="en-US"/>
          </a:p>
        </p:txBody>
      </p:sp>
    </p:spTree>
    <p:extLst>
      <p:ext uri="{BB962C8B-B14F-4D97-AF65-F5344CB8AC3E}">
        <p14:creationId xmlns:p14="http://schemas.microsoft.com/office/powerpoint/2010/main" val="20889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 landscape architect designs the </a:t>
            </a:r>
            <a:r>
              <a:rPr lang="en-US" i="1" dirty="0" smtClean="0"/>
              <a:t>outdoor space</a:t>
            </a:r>
            <a:r>
              <a:rPr lang="en-US" dirty="0" smtClean="0"/>
              <a:t> to serve a certain purpose, such as this environmental education garden.</a:t>
            </a:r>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62902B-D04C-437A-9059-A3B7588A0E21}"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319953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FABDAE-19B5-4427-B7E8-472F35249A57}"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ABDAE-19B5-4427-B7E8-472F35249A57}"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ABDAE-19B5-4427-B7E8-472F35249A57}"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FABDAE-19B5-4427-B7E8-472F35249A57}"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FABDAE-19B5-4427-B7E8-472F35249A57}" type="datetimeFigureOut">
              <a:rPr lang="en-US" smtClean="0"/>
              <a:pPr/>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FABDAE-19B5-4427-B7E8-472F35249A57}"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FABDAE-19B5-4427-B7E8-472F35249A57}" type="datetimeFigureOut">
              <a:rPr lang="en-US" smtClean="0"/>
              <a:pPr/>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FABDAE-19B5-4427-B7E8-472F35249A57}" type="datetimeFigureOut">
              <a:rPr lang="en-US" smtClean="0"/>
              <a:pPr/>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ABDAE-19B5-4427-B7E8-472F35249A57}" type="datetimeFigureOut">
              <a:rPr lang="en-US" smtClean="0"/>
              <a:pPr/>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FABDAE-19B5-4427-B7E8-472F35249A57}"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FABDAE-19B5-4427-B7E8-472F35249A57}" type="datetimeFigureOut">
              <a:rPr lang="en-US" smtClean="0"/>
              <a:pPr/>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8DEF4-5DB2-4DED-A3F0-A5DDF8977A6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ABDAE-19B5-4427-B7E8-472F35249A57}" type="datetimeFigureOut">
              <a:rPr lang="en-US" smtClean="0"/>
              <a:pPr/>
              <a:t>5/29/2020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8DEF4-5DB2-4DED-A3F0-A5DDF8977A6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425"/>
            <a:ext cx="7772400" cy="1470025"/>
          </a:xfrm>
        </p:spPr>
        <p:txBody>
          <a:bodyPr/>
          <a:lstStyle/>
          <a:p>
            <a:r>
              <a:rPr lang="en-US" dirty="0" smtClean="0"/>
              <a:t>LANDSCAPE ARCHITECTURE</a:t>
            </a: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pic>
        <p:nvPicPr>
          <p:cNvPr id="4" name="Picture 3"/>
          <p:cNvPicPr>
            <a:picLocks noChangeAspect="1"/>
          </p:cNvPicPr>
          <p:nvPr/>
        </p:nvPicPr>
        <p:blipFill rotWithShape="1">
          <a:blip r:embed="rId2"/>
          <a:srcRect l="10999" t="14111" r="11133" b="5534"/>
          <a:stretch/>
        </p:blipFill>
        <p:spPr>
          <a:xfrm>
            <a:off x="0" y="1233545"/>
            <a:ext cx="9144000" cy="53053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 Drive\Department Record\Art &amp; Aesthetics. BFA I\Imges of Presentations\Landscape Architecture\imagesKJ0UQOVB.jpg"/>
          <p:cNvPicPr>
            <a:picLocks noGrp="1" noChangeAspect="1" noChangeArrowheads="1"/>
          </p:cNvPicPr>
          <p:nvPr>
            <p:ph idx="1"/>
          </p:nvPr>
        </p:nvPicPr>
        <p:blipFill>
          <a:blip r:embed="rId2"/>
          <a:srcRect/>
          <a:stretch>
            <a:fillRect/>
          </a:stretch>
        </p:blipFill>
        <p:spPr bwMode="auto">
          <a:xfrm>
            <a:off x="13446" y="761705"/>
            <a:ext cx="9130553" cy="5548079"/>
          </a:xfrm>
          <a:prstGeom prst="rect">
            <a:avLst/>
          </a:prstGeom>
          <a:noFill/>
        </p:spPr>
      </p:pic>
      <p:sp>
        <p:nvSpPr>
          <p:cNvPr id="4" name="TextBox 3"/>
          <p:cNvSpPr txBox="1"/>
          <p:nvPr/>
        </p:nvSpPr>
        <p:spPr>
          <a:xfrm>
            <a:off x="228600" y="176930"/>
            <a:ext cx="4495800" cy="584775"/>
          </a:xfrm>
          <a:prstGeom prst="rect">
            <a:avLst/>
          </a:prstGeom>
          <a:noFill/>
        </p:spPr>
        <p:txBody>
          <a:bodyPr wrap="square" rtlCol="0">
            <a:spAutoFit/>
          </a:bodyPr>
          <a:lstStyle/>
          <a:p>
            <a:pPr algn="ctr"/>
            <a:r>
              <a:rPr lang="en-US" sz="3200" b="1" dirty="0" smtClean="0"/>
              <a:t>Taj Mahal, Agra, India</a:t>
            </a:r>
            <a:endParaRPr lang="en-US" sz="3200" b="1" dirty="0"/>
          </a:p>
        </p:txBody>
      </p:sp>
    </p:spTree>
    <p:extLst>
      <p:ext uri="{BB962C8B-B14F-4D97-AF65-F5344CB8AC3E}">
        <p14:creationId xmlns:p14="http://schemas.microsoft.com/office/powerpoint/2010/main" val="98222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00" t="17390" r="12500" b="8499"/>
          <a:stretch/>
        </p:blipFill>
        <p:spPr>
          <a:xfrm>
            <a:off x="10236" y="1219200"/>
            <a:ext cx="9150824" cy="5083792"/>
          </a:xfrm>
          <a:prstGeom prst="rect">
            <a:avLst/>
          </a:prstGeom>
        </p:spPr>
      </p:pic>
      <p:sp>
        <p:nvSpPr>
          <p:cNvPr id="4" name="TextBox 3"/>
          <p:cNvSpPr txBox="1"/>
          <p:nvPr/>
        </p:nvSpPr>
        <p:spPr>
          <a:xfrm>
            <a:off x="1804348" y="304800"/>
            <a:ext cx="5562600" cy="584775"/>
          </a:xfrm>
          <a:prstGeom prst="rect">
            <a:avLst/>
          </a:prstGeom>
          <a:noFill/>
        </p:spPr>
        <p:txBody>
          <a:bodyPr wrap="square" rtlCol="0">
            <a:spAutoFit/>
          </a:bodyPr>
          <a:lstStyle/>
          <a:p>
            <a:pPr algn="ctr"/>
            <a:r>
              <a:rPr lang="en-US" sz="3200" b="1" dirty="0" smtClean="0"/>
              <a:t>Greater Iqbal Park, Lahore</a:t>
            </a:r>
            <a:endParaRPr lang="en-US" sz="3200" b="1" dirty="0"/>
          </a:p>
        </p:txBody>
      </p:sp>
    </p:spTree>
    <p:extLst>
      <p:ext uri="{BB962C8B-B14F-4D97-AF65-F5344CB8AC3E}">
        <p14:creationId xmlns:p14="http://schemas.microsoft.com/office/powerpoint/2010/main" val="72718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789" t="14042" r="15789" b="5217"/>
          <a:stretch/>
        </p:blipFill>
        <p:spPr>
          <a:xfrm>
            <a:off x="204148" y="838200"/>
            <a:ext cx="8763000" cy="5813913"/>
          </a:xfrm>
          <a:prstGeom prst="rect">
            <a:avLst/>
          </a:prstGeom>
        </p:spPr>
      </p:pic>
      <p:sp>
        <p:nvSpPr>
          <p:cNvPr id="3" name="TextBox 2"/>
          <p:cNvSpPr txBox="1"/>
          <p:nvPr/>
        </p:nvSpPr>
        <p:spPr>
          <a:xfrm>
            <a:off x="1804348" y="152400"/>
            <a:ext cx="5562600" cy="584775"/>
          </a:xfrm>
          <a:prstGeom prst="rect">
            <a:avLst/>
          </a:prstGeom>
          <a:noFill/>
        </p:spPr>
        <p:txBody>
          <a:bodyPr wrap="square" rtlCol="0">
            <a:spAutoFit/>
          </a:bodyPr>
          <a:lstStyle/>
          <a:p>
            <a:pPr algn="ctr"/>
            <a:r>
              <a:rPr lang="en-US" sz="3200" b="1" dirty="0" smtClean="0"/>
              <a:t>Botanical Garden, Lahore</a:t>
            </a:r>
            <a:endParaRPr lang="en-US" sz="3200" b="1" dirty="0"/>
          </a:p>
        </p:txBody>
      </p:sp>
    </p:spTree>
    <p:extLst>
      <p:ext uri="{BB962C8B-B14F-4D97-AF65-F5344CB8AC3E}">
        <p14:creationId xmlns:p14="http://schemas.microsoft.com/office/powerpoint/2010/main" val="3517531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668933"/>
            <a:ext cx="9144000" cy="579438"/>
          </a:xfrm>
          <a:prstGeom prst="rect">
            <a:avLst/>
          </a:prstGeom>
          <a:noFill/>
          <a:ln w="9525">
            <a:noFill/>
            <a:miter lim="800000"/>
            <a:headEnd/>
            <a:tailEnd/>
          </a:ln>
          <a:effectLst/>
        </p:spPr>
        <p:txBody>
          <a:bodyPr>
            <a:spAutoFit/>
          </a:bodyPr>
          <a:lstStyle/>
          <a:p>
            <a:pPr>
              <a:spcBef>
                <a:spcPct val="50000"/>
              </a:spcBef>
            </a:pPr>
            <a:r>
              <a:rPr lang="en-US" sz="3200" b="1" dirty="0" smtClean="0">
                <a:latin typeface="Arial" charset="0"/>
              </a:rPr>
              <a:t>     WHAT </a:t>
            </a:r>
            <a:r>
              <a:rPr lang="en-US" sz="3200" b="1" dirty="0">
                <a:latin typeface="Arial" charset="0"/>
              </a:rPr>
              <a:t>IS LANDSCAPE ARCHITECTURE?</a:t>
            </a:r>
            <a:endParaRPr lang="en-US" sz="1600" b="1" dirty="0">
              <a:latin typeface="Arial" charset="0"/>
              <a:cs typeface="Arial" charset="0"/>
            </a:endParaRPr>
          </a:p>
        </p:txBody>
      </p:sp>
      <p:sp>
        <p:nvSpPr>
          <p:cNvPr id="5123" name="Text Box 3"/>
          <p:cNvSpPr txBox="1">
            <a:spLocks noChangeArrowheads="1"/>
          </p:cNvSpPr>
          <p:nvPr/>
        </p:nvSpPr>
        <p:spPr bwMode="auto">
          <a:xfrm>
            <a:off x="1524000" y="1905000"/>
            <a:ext cx="3962400" cy="369332"/>
          </a:xfrm>
          <a:prstGeom prst="rect">
            <a:avLst/>
          </a:prstGeom>
          <a:noFill/>
          <a:ln w="9525">
            <a:noFill/>
            <a:miter lim="800000"/>
            <a:headEnd/>
            <a:tailEnd/>
          </a:ln>
          <a:effectLst/>
        </p:spPr>
        <p:txBody>
          <a:bodyPr wrap="square">
            <a:spAutoFit/>
          </a:bodyPr>
          <a:lstStyle/>
          <a:p>
            <a:pPr>
              <a:spcBef>
                <a:spcPct val="50000"/>
              </a:spcBef>
            </a:pPr>
            <a:r>
              <a:rPr lang="en-US" b="1" dirty="0" smtClean="0"/>
              <a:t> </a:t>
            </a:r>
            <a:endParaRPr lang="en-US" b="1" dirty="0"/>
          </a:p>
        </p:txBody>
      </p:sp>
      <p:sp>
        <p:nvSpPr>
          <p:cNvPr id="5125" name="Text Box 5"/>
          <p:cNvSpPr txBox="1">
            <a:spLocks noChangeArrowheads="1"/>
          </p:cNvSpPr>
          <p:nvPr/>
        </p:nvSpPr>
        <p:spPr bwMode="auto">
          <a:xfrm>
            <a:off x="2971800" y="1371600"/>
            <a:ext cx="2819400" cy="1555750"/>
          </a:xfrm>
          <a:prstGeom prst="rect">
            <a:avLst/>
          </a:prstGeom>
          <a:noFill/>
          <a:ln w="9525">
            <a:noFill/>
            <a:miter lim="800000"/>
            <a:headEnd/>
            <a:tailEnd/>
          </a:ln>
          <a:effectLst/>
        </p:spPr>
        <p:txBody>
          <a:bodyPr>
            <a:spAutoFit/>
          </a:bodyPr>
          <a:lstStyle/>
          <a:p>
            <a:pPr>
              <a:spcBef>
                <a:spcPct val="50000"/>
              </a:spcBef>
            </a:pPr>
            <a:endParaRPr lang="en-US" sz="9600" b="1"/>
          </a:p>
        </p:txBody>
      </p:sp>
      <p:sp>
        <p:nvSpPr>
          <p:cNvPr id="5126" name="Text Box 6"/>
          <p:cNvSpPr txBox="1">
            <a:spLocks noChangeArrowheads="1"/>
          </p:cNvSpPr>
          <p:nvPr/>
        </p:nvSpPr>
        <p:spPr bwMode="auto">
          <a:xfrm>
            <a:off x="1219200" y="3962400"/>
            <a:ext cx="1905000" cy="457200"/>
          </a:xfrm>
          <a:prstGeom prst="rect">
            <a:avLst/>
          </a:prstGeom>
          <a:noFill/>
          <a:ln w="9525">
            <a:noFill/>
            <a:miter lim="800000"/>
            <a:headEnd/>
            <a:tailEnd/>
          </a:ln>
          <a:effectLst/>
        </p:spPr>
        <p:txBody>
          <a:bodyPr>
            <a:spAutoFit/>
          </a:bodyPr>
          <a:lstStyle/>
          <a:p>
            <a:pPr>
              <a:spcBef>
                <a:spcPct val="50000"/>
              </a:spcBef>
            </a:pPr>
            <a:r>
              <a:rPr lang="en-US" b="1"/>
              <a:t> </a:t>
            </a:r>
            <a:endParaRPr lang="en-US" sz="9600" b="1"/>
          </a:p>
        </p:txBody>
      </p:sp>
      <p:sp>
        <p:nvSpPr>
          <p:cNvPr id="5128" name="Text Box 8"/>
          <p:cNvSpPr txBox="1">
            <a:spLocks noChangeArrowheads="1"/>
          </p:cNvSpPr>
          <p:nvPr/>
        </p:nvSpPr>
        <p:spPr bwMode="auto">
          <a:xfrm>
            <a:off x="1889125" y="1870075"/>
            <a:ext cx="184150" cy="457200"/>
          </a:xfrm>
          <a:prstGeom prst="rect">
            <a:avLst/>
          </a:prstGeom>
          <a:noFill/>
          <a:ln w="9525">
            <a:noFill/>
            <a:miter lim="800000"/>
            <a:headEnd/>
            <a:tailEnd/>
          </a:ln>
          <a:effectLst/>
        </p:spPr>
        <p:txBody>
          <a:bodyPr wrap="none">
            <a:spAutoFit/>
          </a:bodyPr>
          <a:lstStyle/>
          <a:p>
            <a:endParaRPr lang="en-US"/>
          </a:p>
        </p:txBody>
      </p:sp>
      <p:sp>
        <p:nvSpPr>
          <p:cNvPr id="5129" name="Text Box 9"/>
          <p:cNvSpPr txBox="1">
            <a:spLocks noChangeArrowheads="1"/>
          </p:cNvSpPr>
          <p:nvPr/>
        </p:nvSpPr>
        <p:spPr bwMode="auto">
          <a:xfrm>
            <a:off x="2903561" y="2664789"/>
            <a:ext cx="4267200" cy="769441"/>
          </a:xfrm>
          <a:prstGeom prst="rect">
            <a:avLst/>
          </a:prstGeom>
          <a:noFill/>
          <a:ln w="9525">
            <a:noFill/>
            <a:miter lim="800000"/>
            <a:headEnd/>
            <a:tailEnd/>
          </a:ln>
          <a:effectLst/>
        </p:spPr>
        <p:txBody>
          <a:bodyPr wrap="square">
            <a:spAutoFit/>
          </a:bodyPr>
          <a:lstStyle/>
          <a:p>
            <a:pPr>
              <a:spcBef>
                <a:spcPct val="50000"/>
              </a:spcBef>
            </a:pPr>
            <a:r>
              <a:rPr lang="en-US" sz="3200" b="1" dirty="0"/>
              <a:t>NOT </a:t>
            </a:r>
            <a:r>
              <a:rPr lang="en-US" sz="3200" b="1" dirty="0" smtClean="0"/>
              <a:t>   JUST    </a:t>
            </a:r>
            <a:r>
              <a:rPr lang="en-US" sz="4400" b="1" dirty="0" smtClean="0">
                <a:latin typeface="Algerian" pitchFamily="82" charset="0"/>
              </a:rPr>
              <a:t>ART</a:t>
            </a:r>
            <a:endParaRPr lang="en-US" sz="4400" b="1" dirty="0">
              <a:latin typeface="Algerian" pitchFamily="8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26"/>
          <p:cNvSpPr txBox="1">
            <a:spLocks noChangeArrowheads="1"/>
          </p:cNvSpPr>
          <p:nvPr/>
        </p:nvSpPr>
        <p:spPr bwMode="auto">
          <a:xfrm>
            <a:off x="0" y="537994"/>
            <a:ext cx="9144000" cy="579438"/>
          </a:xfrm>
          <a:prstGeom prst="rect">
            <a:avLst/>
          </a:prstGeom>
          <a:noFill/>
          <a:ln w="9525">
            <a:noFill/>
            <a:miter lim="800000"/>
            <a:headEnd/>
            <a:tailEnd/>
          </a:ln>
          <a:effectLst/>
        </p:spPr>
        <p:txBody>
          <a:bodyPr>
            <a:spAutoFit/>
          </a:bodyPr>
          <a:lstStyle/>
          <a:p>
            <a:pPr>
              <a:spcBef>
                <a:spcPct val="50000"/>
              </a:spcBef>
            </a:pPr>
            <a:r>
              <a:rPr lang="en-US" sz="3200" b="1" dirty="0" smtClean="0">
                <a:latin typeface="Arial" charset="0"/>
              </a:rPr>
              <a:t>     WHAT </a:t>
            </a:r>
            <a:r>
              <a:rPr lang="en-US" sz="3200" b="1" dirty="0">
                <a:latin typeface="Arial" charset="0"/>
              </a:rPr>
              <a:t>IS LANDSCAPE ARCHITECTURE?</a:t>
            </a:r>
            <a:endParaRPr lang="en-US" sz="1600" b="1" dirty="0">
              <a:latin typeface="Arial" charset="0"/>
              <a:cs typeface="Arial" charset="0"/>
            </a:endParaRPr>
          </a:p>
        </p:txBody>
      </p:sp>
      <p:sp>
        <p:nvSpPr>
          <p:cNvPr id="11267" name="Text Box 1027"/>
          <p:cNvSpPr txBox="1">
            <a:spLocks noChangeArrowheads="1"/>
          </p:cNvSpPr>
          <p:nvPr/>
        </p:nvSpPr>
        <p:spPr bwMode="auto">
          <a:xfrm>
            <a:off x="-304800" y="1905000"/>
            <a:ext cx="4572000" cy="830997"/>
          </a:xfrm>
          <a:prstGeom prst="rect">
            <a:avLst/>
          </a:prstGeom>
          <a:noFill/>
          <a:ln w="9525">
            <a:noFill/>
            <a:miter lim="800000"/>
            <a:headEnd/>
            <a:tailEnd/>
          </a:ln>
          <a:effectLst/>
        </p:spPr>
        <p:txBody>
          <a:bodyPr wrap="square">
            <a:spAutoFit/>
          </a:bodyPr>
          <a:lstStyle/>
          <a:p>
            <a:pPr>
              <a:spcBef>
                <a:spcPct val="50000"/>
              </a:spcBef>
            </a:pPr>
            <a:r>
              <a:rPr lang="en-US" b="1" dirty="0" smtClean="0"/>
              <a:t>                             </a:t>
            </a:r>
            <a:r>
              <a:rPr lang="en-US" sz="4800" b="1" dirty="0" smtClean="0">
                <a:latin typeface="Algerian" pitchFamily="82" charset="0"/>
              </a:rPr>
              <a:t>ART</a:t>
            </a:r>
            <a:endParaRPr lang="en-US" sz="4800" b="1" dirty="0">
              <a:latin typeface="Algerian" pitchFamily="82" charset="0"/>
            </a:endParaRPr>
          </a:p>
        </p:txBody>
      </p:sp>
      <p:sp>
        <p:nvSpPr>
          <p:cNvPr id="11268" name="Text Box 1028"/>
          <p:cNvSpPr txBox="1">
            <a:spLocks noChangeArrowheads="1"/>
          </p:cNvSpPr>
          <p:nvPr/>
        </p:nvSpPr>
        <p:spPr bwMode="auto">
          <a:xfrm>
            <a:off x="4572000" y="1905000"/>
            <a:ext cx="4495800" cy="5262979"/>
          </a:xfrm>
          <a:prstGeom prst="rect">
            <a:avLst/>
          </a:prstGeom>
          <a:noFill/>
          <a:ln w="9525">
            <a:noFill/>
            <a:miter lim="800000"/>
            <a:headEnd/>
            <a:tailEnd/>
          </a:ln>
          <a:effectLst/>
        </p:spPr>
        <p:txBody>
          <a:bodyPr>
            <a:spAutoFit/>
          </a:bodyPr>
          <a:lstStyle/>
          <a:p>
            <a:pPr>
              <a:spcBef>
                <a:spcPct val="50000"/>
              </a:spcBef>
            </a:pPr>
            <a:r>
              <a:rPr lang="en-US" sz="4800" b="1" dirty="0" smtClean="0">
                <a:latin typeface="Algerian" pitchFamily="82" charset="0"/>
              </a:rPr>
              <a:t>SCIENCE =</a:t>
            </a:r>
          </a:p>
          <a:p>
            <a:pPr>
              <a:spcBef>
                <a:spcPct val="50000"/>
              </a:spcBef>
            </a:pPr>
            <a:endParaRPr lang="en-US" sz="4800" b="1" dirty="0">
              <a:latin typeface="Algerian" pitchFamily="82" charset="0"/>
            </a:endParaRPr>
          </a:p>
          <a:p>
            <a:pPr>
              <a:spcBef>
                <a:spcPct val="50000"/>
              </a:spcBef>
            </a:pPr>
            <a:endParaRPr lang="en-US" sz="4800" b="1" dirty="0" smtClean="0">
              <a:latin typeface="Algerian" pitchFamily="82" charset="0"/>
            </a:endParaRPr>
          </a:p>
          <a:p>
            <a:pPr>
              <a:spcBef>
                <a:spcPct val="50000"/>
              </a:spcBef>
            </a:pPr>
            <a:endParaRPr lang="en-US" sz="4800" b="1" dirty="0">
              <a:latin typeface="Algerian" pitchFamily="82" charset="0"/>
            </a:endParaRPr>
          </a:p>
          <a:p>
            <a:pPr>
              <a:spcBef>
                <a:spcPct val="50000"/>
              </a:spcBef>
            </a:pPr>
            <a:endParaRPr lang="en-US" sz="4800" b="1" dirty="0">
              <a:latin typeface="Algerian" pitchFamily="82" charset="0"/>
            </a:endParaRPr>
          </a:p>
        </p:txBody>
      </p:sp>
      <p:sp>
        <p:nvSpPr>
          <p:cNvPr id="11269" name="Text Box 1029"/>
          <p:cNvSpPr txBox="1">
            <a:spLocks noChangeArrowheads="1"/>
          </p:cNvSpPr>
          <p:nvPr/>
        </p:nvSpPr>
        <p:spPr bwMode="auto">
          <a:xfrm>
            <a:off x="2971800" y="1371600"/>
            <a:ext cx="2819400" cy="7725192"/>
          </a:xfrm>
          <a:prstGeom prst="rect">
            <a:avLst/>
          </a:prstGeom>
          <a:noFill/>
          <a:ln w="9525">
            <a:noFill/>
            <a:miter lim="800000"/>
            <a:headEnd/>
            <a:tailEnd/>
          </a:ln>
          <a:effectLst/>
        </p:spPr>
        <p:txBody>
          <a:bodyPr wrap="square">
            <a:spAutoFit/>
          </a:bodyPr>
          <a:lstStyle/>
          <a:p>
            <a:pPr>
              <a:spcBef>
                <a:spcPct val="50000"/>
              </a:spcBef>
            </a:pPr>
            <a:r>
              <a:rPr lang="en-US" sz="9600" b="1" dirty="0" smtClean="0"/>
              <a:t> +</a:t>
            </a:r>
          </a:p>
          <a:p>
            <a:pPr>
              <a:spcBef>
                <a:spcPct val="50000"/>
              </a:spcBef>
            </a:pPr>
            <a:endParaRPr lang="en-US" sz="9600" b="1" dirty="0" smtClean="0"/>
          </a:p>
          <a:p>
            <a:pPr>
              <a:spcBef>
                <a:spcPct val="50000"/>
              </a:spcBef>
            </a:pPr>
            <a:r>
              <a:rPr lang="en-US" sz="9600" b="1" baseline="-25000" dirty="0" smtClean="0"/>
              <a:t>			</a:t>
            </a:r>
          </a:p>
          <a:p>
            <a:pPr>
              <a:spcBef>
                <a:spcPct val="50000"/>
              </a:spcBef>
            </a:pPr>
            <a:endParaRPr lang="en-US" sz="9600" b="1" baseline="-25000" dirty="0"/>
          </a:p>
        </p:txBody>
      </p:sp>
      <p:sp>
        <p:nvSpPr>
          <p:cNvPr id="11270" name="Text Box 1030"/>
          <p:cNvSpPr txBox="1">
            <a:spLocks noChangeArrowheads="1"/>
          </p:cNvSpPr>
          <p:nvPr/>
        </p:nvSpPr>
        <p:spPr bwMode="auto">
          <a:xfrm>
            <a:off x="2895600" y="3276600"/>
            <a:ext cx="1905000" cy="1555750"/>
          </a:xfrm>
          <a:prstGeom prst="rect">
            <a:avLst/>
          </a:prstGeom>
          <a:noFill/>
          <a:ln w="9525">
            <a:noFill/>
            <a:miter lim="800000"/>
            <a:headEnd/>
            <a:tailEnd/>
          </a:ln>
          <a:effectLst/>
        </p:spPr>
        <p:txBody>
          <a:bodyPr>
            <a:spAutoFit/>
          </a:bodyPr>
          <a:lstStyle/>
          <a:p>
            <a:pPr>
              <a:spcBef>
                <a:spcPct val="50000"/>
              </a:spcBef>
            </a:pPr>
            <a:endParaRPr lang="en-US" sz="9600" b="1"/>
          </a:p>
        </p:txBody>
      </p:sp>
      <p:sp>
        <p:nvSpPr>
          <p:cNvPr id="7" name="Rectangle 6"/>
          <p:cNvSpPr/>
          <p:nvPr/>
        </p:nvSpPr>
        <p:spPr>
          <a:xfrm>
            <a:off x="2286000" y="3244334"/>
            <a:ext cx="4343400" cy="1569660"/>
          </a:xfrm>
          <a:prstGeom prst="rect">
            <a:avLst/>
          </a:prstGeom>
        </p:spPr>
        <p:txBody>
          <a:bodyPr wrap="square">
            <a:spAutoFit/>
          </a:bodyPr>
          <a:lstStyle/>
          <a:p>
            <a:pPr algn="ctr"/>
            <a:r>
              <a:rPr lang="en-US" sz="4800" b="1" dirty="0" smtClean="0">
                <a:latin typeface="Algerian" pitchFamily="82" charset="0"/>
              </a:rPr>
              <a:t>ECOLOGICAL DESIGN</a:t>
            </a:r>
            <a:endParaRPr lang="en-US" sz="4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resources of designing landscape architecture</a:t>
            </a:r>
            <a:endParaRPr lang="en-US" dirty="0"/>
          </a:p>
        </p:txBody>
      </p:sp>
      <p:sp>
        <p:nvSpPr>
          <p:cNvPr id="3" name="Text Placeholder 2"/>
          <p:cNvSpPr>
            <a:spLocks noGrp="1"/>
          </p:cNvSpPr>
          <p:nvPr>
            <p:ph type="body" idx="1"/>
          </p:nvPr>
        </p:nvSpPr>
        <p:spPr>
          <a:xfrm>
            <a:off x="762000" y="2743200"/>
            <a:ext cx="4040188" cy="1208087"/>
          </a:xfrm>
        </p:spPr>
        <p:txBody>
          <a:bodyPr>
            <a:normAutofit/>
          </a:bodyPr>
          <a:lstStyle/>
          <a:p>
            <a:pPr marL="342900" indent="-342900">
              <a:buFont typeface="Arial" panose="020B0604020202020204" pitchFamily="34" charset="0"/>
              <a:buChar char="•"/>
            </a:pPr>
            <a:r>
              <a:rPr lang="en-US" sz="3200" dirty="0" smtClean="0"/>
              <a:t>Natural </a:t>
            </a:r>
          </a:p>
          <a:p>
            <a:pPr marL="342900" indent="-342900">
              <a:buFont typeface="Arial" panose="020B0604020202020204" pitchFamily="34" charset="0"/>
              <a:buChar char="•"/>
            </a:pPr>
            <a:r>
              <a:rPr lang="en-US" sz="3200" dirty="0" smtClean="0"/>
              <a:t>Man </a:t>
            </a:r>
            <a:r>
              <a:rPr lang="en-US" sz="3200" dirty="0"/>
              <a:t>made</a:t>
            </a:r>
          </a:p>
          <a:p>
            <a:pPr marL="342900" indent="-342900">
              <a:buFont typeface="Arial" panose="020B0604020202020204" pitchFamily="34" charset="0"/>
              <a:buChar char="•"/>
            </a:pP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6"/>
          <p:cNvSpPr>
            <a:spLocks noGrp="1"/>
          </p:cNvSpPr>
          <p:nvPr>
            <p:ph type="title"/>
          </p:nvPr>
        </p:nvSpPr>
        <p:spPr>
          <a:xfrm>
            <a:off x="457200" y="0"/>
            <a:ext cx="8229600" cy="1143000"/>
          </a:xfrm>
        </p:spPr>
        <p:txBody>
          <a:bodyPr/>
          <a:lstStyle/>
          <a:p>
            <a:r>
              <a:rPr lang="en-US" sz="2400" dirty="0" smtClean="0"/>
              <a:t>Landscape Architects design </a:t>
            </a:r>
            <a:r>
              <a:rPr lang="en-US" sz="2400" b="1" i="1" dirty="0" smtClean="0"/>
              <a:t>outdoor</a:t>
            </a:r>
            <a:r>
              <a:rPr lang="en-US" sz="2400" dirty="0" smtClean="0"/>
              <a:t> spaces to serve specific purposes and meet certain needs of the users.</a:t>
            </a:r>
          </a:p>
        </p:txBody>
      </p:sp>
      <p:pic>
        <p:nvPicPr>
          <p:cNvPr id="2" name="Picture 1"/>
          <p:cNvPicPr>
            <a:picLocks noChangeAspect="1"/>
          </p:cNvPicPr>
          <p:nvPr/>
        </p:nvPicPr>
        <p:blipFill rotWithShape="1">
          <a:blip r:embed="rId3"/>
          <a:srcRect l="16666" t="14427" r="15833" b="7016"/>
          <a:stretch/>
        </p:blipFill>
        <p:spPr>
          <a:xfrm>
            <a:off x="282515" y="1066800"/>
            <a:ext cx="8578970" cy="561340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Elements of Landscape Design</a:t>
            </a:r>
          </a:p>
        </p:txBody>
      </p:sp>
      <p:sp>
        <p:nvSpPr>
          <p:cNvPr id="4099" name="Rectangle 3"/>
          <p:cNvSpPr>
            <a:spLocks noGrp="1" noChangeArrowheads="1"/>
          </p:cNvSpPr>
          <p:nvPr>
            <p:ph idx="1"/>
          </p:nvPr>
        </p:nvSpPr>
        <p:spPr/>
        <p:txBody>
          <a:bodyPr/>
          <a:lstStyle/>
          <a:p>
            <a:pPr>
              <a:buFont typeface="Wingdings" pitchFamily="2" charset="2"/>
              <a:buNone/>
            </a:pPr>
            <a:r>
              <a:rPr lang="en-US" dirty="0"/>
              <a:t>Design Elements create </a:t>
            </a:r>
            <a:r>
              <a:rPr lang="en-US" dirty="0" smtClean="0"/>
              <a:t>moods </a:t>
            </a:r>
            <a:r>
              <a:rPr lang="en-US" dirty="0"/>
              <a:t>or feeling of </a:t>
            </a:r>
          </a:p>
          <a:p>
            <a:pPr>
              <a:buFont typeface="Wingdings" pitchFamily="2" charset="2"/>
              <a:buNone/>
            </a:pPr>
            <a:r>
              <a:rPr lang="en-US" dirty="0"/>
              <a:t>the </a:t>
            </a:r>
            <a:r>
              <a:rPr lang="en-US" dirty="0" smtClean="0"/>
              <a:t>Observer.</a:t>
            </a:r>
            <a:endParaRPr lang="en-US" dirty="0"/>
          </a:p>
          <a:p>
            <a:pPr>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a:t>Elements of Landscape Design: Overview</a:t>
            </a:r>
          </a:p>
        </p:txBody>
      </p:sp>
      <p:sp>
        <p:nvSpPr>
          <p:cNvPr id="20483" name="Rectangle 3"/>
          <p:cNvSpPr>
            <a:spLocks noGrp="1" noChangeArrowheads="1"/>
          </p:cNvSpPr>
          <p:nvPr>
            <p:ph idx="1"/>
          </p:nvPr>
        </p:nvSpPr>
        <p:spPr>
          <a:xfrm>
            <a:off x="457200" y="1600200"/>
            <a:ext cx="8458200" cy="4953000"/>
          </a:xfrm>
        </p:spPr>
        <p:txBody>
          <a:bodyPr>
            <a:normAutofit/>
          </a:bodyPr>
          <a:lstStyle/>
          <a:p>
            <a:pPr>
              <a:lnSpc>
                <a:spcPct val="90000"/>
              </a:lnSpc>
            </a:pPr>
            <a:r>
              <a:rPr lang="en-US" sz="2400" b="1" dirty="0">
                <a:solidFill>
                  <a:schemeClr val="hlink"/>
                </a:solidFill>
              </a:rPr>
              <a:t>The five elements of landscape design include:</a:t>
            </a:r>
          </a:p>
          <a:p>
            <a:pPr>
              <a:lnSpc>
                <a:spcPct val="90000"/>
              </a:lnSpc>
            </a:pPr>
            <a:r>
              <a:rPr lang="en-US" sz="2400" b="1" dirty="0"/>
              <a:t>• </a:t>
            </a:r>
            <a:r>
              <a:rPr lang="en-US" sz="2400" b="1" dirty="0">
                <a:solidFill>
                  <a:srgbClr val="FF0000"/>
                </a:solidFill>
              </a:rPr>
              <a:t>Color</a:t>
            </a:r>
            <a:r>
              <a:rPr lang="en-US" sz="2400" dirty="0"/>
              <a:t> - It is important to use a complementing color scheme throughout the yard.</a:t>
            </a:r>
            <a:endParaRPr lang="en-US" sz="2400" b="1" dirty="0"/>
          </a:p>
          <a:p>
            <a:pPr>
              <a:lnSpc>
                <a:spcPct val="90000"/>
              </a:lnSpc>
            </a:pPr>
            <a:r>
              <a:rPr lang="en-US" sz="2400" b="1" dirty="0"/>
              <a:t>• </a:t>
            </a:r>
            <a:r>
              <a:rPr lang="en-US" sz="2400" b="1" dirty="0">
                <a:solidFill>
                  <a:srgbClr val="FF0000"/>
                </a:solidFill>
              </a:rPr>
              <a:t>Line</a:t>
            </a:r>
            <a:r>
              <a:rPr lang="en-US" sz="2400" dirty="0"/>
              <a:t> - Linear patterns are used to direct physical movement and to draw attention to areas in your garden.</a:t>
            </a:r>
            <a:endParaRPr lang="en-US" sz="2400" b="1" dirty="0"/>
          </a:p>
          <a:p>
            <a:pPr>
              <a:lnSpc>
                <a:spcPct val="90000"/>
              </a:lnSpc>
            </a:pPr>
            <a:r>
              <a:rPr lang="en-US" sz="2400" b="1" dirty="0"/>
              <a:t>• </a:t>
            </a:r>
            <a:r>
              <a:rPr lang="en-US" sz="2400" b="1" dirty="0">
                <a:solidFill>
                  <a:srgbClr val="FF0000"/>
                </a:solidFill>
              </a:rPr>
              <a:t>Form</a:t>
            </a:r>
            <a:r>
              <a:rPr lang="en-US" sz="2400" dirty="0"/>
              <a:t> - Form can be expressed through trees and shrubs of various shapes and sizes which create natural patterns. </a:t>
            </a:r>
            <a:endParaRPr lang="en-US" sz="2400" b="1" dirty="0"/>
          </a:p>
          <a:p>
            <a:pPr>
              <a:lnSpc>
                <a:spcPct val="90000"/>
              </a:lnSpc>
            </a:pPr>
            <a:r>
              <a:rPr lang="en-US" sz="2400" b="1" dirty="0"/>
              <a:t>• </a:t>
            </a:r>
            <a:r>
              <a:rPr lang="en-US" sz="2400" b="1" dirty="0">
                <a:solidFill>
                  <a:srgbClr val="FF0000"/>
                </a:solidFill>
              </a:rPr>
              <a:t>Texture</a:t>
            </a:r>
            <a:r>
              <a:rPr lang="en-US" sz="2400" dirty="0"/>
              <a:t> - Plants with varying textures can add to the atmosphere of your outdoor area.</a:t>
            </a:r>
            <a:endParaRPr lang="en-US" sz="2400" b="1" dirty="0"/>
          </a:p>
          <a:p>
            <a:pPr>
              <a:lnSpc>
                <a:spcPct val="90000"/>
              </a:lnSpc>
            </a:pPr>
            <a:r>
              <a:rPr lang="en-US" sz="2400" b="1" dirty="0"/>
              <a:t>• </a:t>
            </a:r>
            <a:r>
              <a:rPr lang="en-US" sz="2400" b="1" dirty="0">
                <a:solidFill>
                  <a:srgbClr val="FF0000"/>
                </a:solidFill>
              </a:rPr>
              <a:t>Scale</a:t>
            </a:r>
            <a:r>
              <a:rPr lang="en-US" sz="2400" dirty="0"/>
              <a:t> - Your outdoor design should balance the size of the buildings it surrounds, while maintaining a comfortable environment for the individuals who will use the area.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284874"/>
            <a:ext cx="6781800" cy="1143000"/>
          </a:xfrm>
        </p:spPr>
        <p:txBody>
          <a:bodyPr>
            <a:normAutofit fontScale="90000"/>
          </a:bodyPr>
          <a:lstStyle/>
          <a:p>
            <a:r>
              <a:rPr lang="en-US" dirty="0"/>
              <a:t>Elements of Landscape Design</a:t>
            </a:r>
          </a:p>
        </p:txBody>
      </p:sp>
      <p:sp>
        <p:nvSpPr>
          <p:cNvPr id="14339" name="Rectangle 3"/>
          <p:cNvSpPr>
            <a:spLocks noGrp="1" noChangeArrowheads="1"/>
          </p:cNvSpPr>
          <p:nvPr>
            <p:ph idx="1"/>
          </p:nvPr>
        </p:nvSpPr>
        <p:spPr>
          <a:xfrm>
            <a:off x="304800" y="1427874"/>
            <a:ext cx="1676400" cy="934326"/>
          </a:xfrm>
        </p:spPr>
        <p:txBody>
          <a:bodyPr>
            <a:normAutofit/>
          </a:bodyPr>
          <a:lstStyle/>
          <a:p>
            <a:r>
              <a:rPr lang="en-US" sz="3200" dirty="0" smtClean="0">
                <a:solidFill>
                  <a:srgbClr val="FF0000"/>
                </a:solidFill>
              </a:rPr>
              <a:t>Color</a:t>
            </a:r>
            <a:endParaRPr lang="en-US" sz="3200" dirty="0"/>
          </a:p>
        </p:txBody>
      </p:sp>
      <p:pic>
        <p:nvPicPr>
          <p:cNvPr id="5" name="Picture 4"/>
          <p:cNvPicPr>
            <a:picLocks noChangeAspect="1"/>
          </p:cNvPicPr>
          <p:nvPr/>
        </p:nvPicPr>
        <p:blipFill rotWithShape="1">
          <a:blip r:embed="rId2"/>
          <a:srcRect l="26667" t="23320" r="26667" b="14427"/>
          <a:stretch/>
        </p:blipFill>
        <p:spPr>
          <a:xfrm>
            <a:off x="2057400" y="1600200"/>
            <a:ext cx="6781800" cy="5086351"/>
          </a:xfrm>
          <a:prstGeom prst="rect">
            <a:avLst/>
          </a:prstGeom>
        </p:spPr>
      </p:pic>
    </p:spTree>
    <p:extLst>
      <p:ext uri="{BB962C8B-B14F-4D97-AF65-F5344CB8AC3E}">
        <p14:creationId xmlns:p14="http://schemas.microsoft.com/office/powerpoint/2010/main" val="385907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13" y="319609"/>
            <a:ext cx="3581400" cy="1143000"/>
          </a:xfrm>
        </p:spPr>
        <p:txBody>
          <a:bodyPr>
            <a:normAutofit/>
          </a:bodyPr>
          <a:lstStyle/>
          <a:p>
            <a:r>
              <a:rPr lang="en-US" sz="4000" dirty="0" smtClean="0"/>
              <a:t>DEFINITION</a:t>
            </a:r>
            <a:endParaRPr lang="en-US" sz="4000" dirty="0"/>
          </a:p>
        </p:txBody>
      </p:sp>
      <p:pic>
        <p:nvPicPr>
          <p:cNvPr id="4" name="Picture 3"/>
          <p:cNvPicPr>
            <a:picLocks noChangeAspect="1"/>
          </p:cNvPicPr>
          <p:nvPr/>
        </p:nvPicPr>
        <p:blipFill>
          <a:blip r:embed="rId2"/>
          <a:stretch>
            <a:fillRect/>
          </a:stretch>
        </p:blipFill>
        <p:spPr>
          <a:xfrm>
            <a:off x="4267200" y="0"/>
            <a:ext cx="5102352" cy="6858000"/>
          </a:xfrm>
          <a:prstGeom prst="rect">
            <a:avLst/>
          </a:prstGeom>
        </p:spPr>
      </p:pic>
      <p:sp>
        <p:nvSpPr>
          <p:cNvPr id="6" name="Content Placeholder 2"/>
          <p:cNvSpPr>
            <a:spLocks noGrp="1"/>
          </p:cNvSpPr>
          <p:nvPr>
            <p:ph idx="1"/>
          </p:nvPr>
        </p:nvSpPr>
        <p:spPr>
          <a:xfrm>
            <a:off x="76200" y="1709430"/>
            <a:ext cx="4191000" cy="4525963"/>
          </a:xfrm>
        </p:spPr>
        <p:txBody>
          <a:bodyPr>
            <a:normAutofit fontScale="92500" lnSpcReduction="10000"/>
          </a:bodyPr>
          <a:lstStyle/>
          <a:p>
            <a:r>
              <a:rPr lang="en-US" b="1" dirty="0" smtClean="0"/>
              <a:t>The </a:t>
            </a:r>
            <a:r>
              <a:rPr lang="en-US" b="1" dirty="0"/>
              <a:t>art and practice of designing the outdoor environment, especially designing </a:t>
            </a:r>
            <a:r>
              <a:rPr lang="en-US" b="1" dirty="0" smtClean="0"/>
              <a:t>gardenia (outside houses), green belts, lawns, parks </a:t>
            </a:r>
            <a:r>
              <a:rPr lang="en-US" b="1" dirty="0"/>
              <a:t>or gardens to harmonize with buildings and roads.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284874"/>
            <a:ext cx="4800600" cy="1143000"/>
          </a:xfrm>
        </p:spPr>
        <p:txBody>
          <a:bodyPr>
            <a:normAutofit fontScale="90000"/>
          </a:bodyPr>
          <a:lstStyle/>
          <a:p>
            <a:r>
              <a:rPr lang="en-US" dirty="0"/>
              <a:t>Elements of Landscape Design</a:t>
            </a:r>
          </a:p>
        </p:txBody>
      </p:sp>
      <p:sp>
        <p:nvSpPr>
          <p:cNvPr id="14339" name="Rectangle 3"/>
          <p:cNvSpPr>
            <a:spLocks noGrp="1" noChangeArrowheads="1"/>
          </p:cNvSpPr>
          <p:nvPr>
            <p:ph idx="1"/>
          </p:nvPr>
        </p:nvSpPr>
        <p:spPr>
          <a:xfrm>
            <a:off x="76200" y="1752600"/>
            <a:ext cx="3386053" cy="5105400"/>
          </a:xfrm>
        </p:spPr>
        <p:txBody>
          <a:bodyPr>
            <a:normAutofit/>
          </a:bodyPr>
          <a:lstStyle/>
          <a:p>
            <a:r>
              <a:rPr lang="en-US" sz="3200" dirty="0">
                <a:solidFill>
                  <a:srgbClr val="FF0000"/>
                </a:solidFill>
              </a:rPr>
              <a:t>Line</a:t>
            </a:r>
            <a:r>
              <a:rPr lang="en-US" sz="3200" dirty="0"/>
              <a:t> – Continuity of </a:t>
            </a:r>
            <a:r>
              <a:rPr lang="en-US" sz="3200" dirty="0" smtClean="0"/>
              <a:t>a landscape… Flow </a:t>
            </a:r>
            <a:r>
              <a:rPr lang="en-US" sz="3200" dirty="0"/>
              <a:t>of the landscape </a:t>
            </a:r>
          </a:p>
          <a:p>
            <a:r>
              <a:rPr lang="en-US" sz="3200" dirty="0">
                <a:solidFill>
                  <a:srgbClr val="800000"/>
                </a:solidFill>
              </a:rPr>
              <a:t>Straight lines</a:t>
            </a:r>
            <a:r>
              <a:rPr lang="en-US" sz="3200" dirty="0"/>
              <a:t> = direction change</a:t>
            </a:r>
          </a:p>
          <a:p>
            <a:r>
              <a:rPr lang="en-US" sz="3200" dirty="0">
                <a:solidFill>
                  <a:srgbClr val="800000"/>
                </a:solidFill>
              </a:rPr>
              <a:t>Curved lines</a:t>
            </a:r>
            <a:r>
              <a:rPr lang="en-US" sz="3200" dirty="0"/>
              <a:t>= relaxed movement</a:t>
            </a:r>
          </a:p>
        </p:txBody>
      </p:sp>
      <p:pic>
        <p:nvPicPr>
          <p:cNvPr id="2" name="Picture 1"/>
          <p:cNvPicPr>
            <a:picLocks noChangeAspect="1"/>
          </p:cNvPicPr>
          <p:nvPr/>
        </p:nvPicPr>
        <p:blipFill rotWithShape="1">
          <a:blip r:embed="rId2"/>
          <a:srcRect l="15833" t="23320" r="15833" b="14427"/>
          <a:stretch/>
        </p:blipFill>
        <p:spPr>
          <a:xfrm>
            <a:off x="3490687" y="3962400"/>
            <a:ext cx="5653313" cy="2895600"/>
          </a:xfrm>
          <a:prstGeom prst="rect">
            <a:avLst/>
          </a:prstGeom>
        </p:spPr>
      </p:pic>
      <p:pic>
        <p:nvPicPr>
          <p:cNvPr id="3" name="Picture 2"/>
          <p:cNvPicPr>
            <a:picLocks noChangeAspect="1"/>
          </p:cNvPicPr>
          <p:nvPr/>
        </p:nvPicPr>
        <p:blipFill rotWithShape="1">
          <a:blip r:embed="rId3"/>
          <a:srcRect l="26667" t="12946" r="26667" b="5534"/>
          <a:stretch/>
        </p:blipFill>
        <p:spPr>
          <a:xfrm>
            <a:off x="5221405" y="0"/>
            <a:ext cx="3921458" cy="385143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b="914"/>
          <a:stretch/>
        </p:blipFill>
        <p:spPr>
          <a:xfrm>
            <a:off x="4591334" y="152400"/>
            <a:ext cx="4525371" cy="6705600"/>
          </a:xfrm>
          <a:prstGeom prst="rect">
            <a:avLst/>
          </a:prstGeom>
        </p:spPr>
      </p:pic>
      <p:sp>
        <p:nvSpPr>
          <p:cNvPr id="3" name="Rectangle 2"/>
          <p:cNvSpPr/>
          <p:nvPr/>
        </p:nvSpPr>
        <p:spPr>
          <a:xfrm>
            <a:off x="-76200" y="1645693"/>
            <a:ext cx="4782404" cy="1815882"/>
          </a:xfrm>
          <a:prstGeom prst="rect">
            <a:avLst/>
          </a:prstGeom>
        </p:spPr>
        <p:txBody>
          <a:bodyPr wrap="square">
            <a:spAutoFit/>
          </a:bodyPr>
          <a:lstStyle/>
          <a:p>
            <a:pPr marL="457200" lvl="0" indent="-457200">
              <a:spcBef>
                <a:spcPct val="20000"/>
              </a:spcBef>
              <a:buFont typeface="Arial" panose="020B0604020202020204" pitchFamily="34" charset="0"/>
              <a:buChar char="•"/>
            </a:pPr>
            <a:r>
              <a:rPr lang="en-US" sz="2800" dirty="0" smtClean="0">
                <a:solidFill>
                  <a:srgbClr val="FF0000"/>
                </a:solidFill>
              </a:rPr>
              <a:t>Form </a:t>
            </a:r>
            <a:r>
              <a:rPr lang="en-US" sz="2800" dirty="0" smtClean="0">
                <a:solidFill>
                  <a:prstClr val="black"/>
                </a:solidFill>
              </a:rPr>
              <a:t>- three dimensionality of geometry or </a:t>
            </a:r>
            <a:r>
              <a:rPr lang="en-US" sz="2800" dirty="0">
                <a:solidFill>
                  <a:prstClr val="black"/>
                </a:solidFill>
              </a:rPr>
              <a:t>combination of </a:t>
            </a:r>
            <a:r>
              <a:rPr lang="en-US" sz="2800" dirty="0" smtClean="0">
                <a:solidFill>
                  <a:prstClr val="black"/>
                </a:solidFill>
              </a:rPr>
              <a:t>dimensions enclosing volume.</a:t>
            </a:r>
            <a:endParaRPr lang="en-US" sz="2800" dirty="0">
              <a:solidFill>
                <a:prstClr val="black"/>
              </a:solidFill>
            </a:endParaRPr>
          </a:p>
        </p:txBody>
      </p:sp>
      <p:sp>
        <p:nvSpPr>
          <p:cNvPr id="4" name="Rectangle 2"/>
          <p:cNvSpPr txBox="1">
            <a:spLocks noChangeArrowheads="1"/>
          </p:cNvSpPr>
          <p:nvPr/>
        </p:nvSpPr>
        <p:spPr>
          <a:xfrm>
            <a:off x="3412" y="502693"/>
            <a:ext cx="480401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Elements of Design</a:t>
            </a:r>
            <a:endParaRPr lang="en-US" dirty="0"/>
          </a:p>
        </p:txBody>
      </p:sp>
      <p:pic>
        <p:nvPicPr>
          <p:cNvPr id="5" name="Picture 4"/>
          <p:cNvPicPr>
            <a:picLocks noChangeAspect="1"/>
          </p:cNvPicPr>
          <p:nvPr/>
        </p:nvPicPr>
        <p:blipFill rotWithShape="1">
          <a:blip r:embed="rId3"/>
          <a:srcRect l="20000" t="14427" r="20000" b="5534"/>
          <a:stretch/>
        </p:blipFill>
        <p:spPr>
          <a:xfrm>
            <a:off x="37530" y="3554387"/>
            <a:ext cx="4382069" cy="3286553"/>
          </a:xfrm>
          <a:prstGeom prst="rect">
            <a:avLst/>
          </a:prstGeom>
        </p:spPr>
      </p:pic>
    </p:spTree>
    <p:extLst>
      <p:ext uri="{BB962C8B-B14F-4D97-AF65-F5344CB8AC3E}">
        <p14:creationId xmlns:p14="http://schemas.microsoft.com/office/powerpoint/2010/main" val="496321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sz="3800" dirty="0"/>
              <a:t>Element of Landscape Design </a:t>
            </a:r>
            <a:br>
              <a:rPr lang="en-US" sz="3800" dirty="0"/>
            </a:br>
            <a:endParaRPr lang="en-US" sz="3800" dirty="0"/>
          </a:p>
        </p:txBody>
      </p:sp>
      <p:sp>
        <p:nvSpPr>
          <p:cNvPr id="18435" name="Rectangle 3"/>
          <p:cNvSpPr>
            <a:spLocks noGrp="1" noChangeArrowheads="1"/>
          </p:cNvSpPr>
          <p:nvPr>
            <p:ph idx="1"/>
          </p:nvPr>
        </p:nvSpPr>
        <p:spPr>
          <a:xfrm>
            <a:off x="457200" y="1143000"/>
            <a:ext cx="3733800" cy="4983163"/>
          </a:xfrm>
        </p:spPr>
        <p:txBody>
          <a:bodyPr/>
          <a:lstStyle/>
          <a:p>
            <a:r>
              <a:rPr lang="en-US" dirty="0">
                <a:solidFill>
                  <a:srgbClr val="FF0000"/>
                </a:solidFill>
              </a:rPr>
              <a:t>Texture</a:t>
            </a:r>
            <a:r>
              <a:rPr lang="en-US" dirty="0"/>
              <a:t>: Coarse or fine materials </a:t>
            </a:r>
            <a:r>
              <a:rPr lang="en-US" dirty="0" smtClean="0"/>
              <a:t>used. For example, size </a:t>
            </a:r>
            <a:r>
              <a:rPr lang="en-US" dirty="0"/>
              <a:t>differences of</a:t>
            </a:r>
          </a:p>
          <a:p>
            <a:pPr lvl="2"/>
            <a:r>
              <a:rPr lang="en-US" sz="3200" dirty="0"/>
              <a:t> leaves</a:t>
            </a:r>
          </a:p>
          <a:p>
            <a:pPr lvl="2"/>
            <a:r>
              <a:rPr lang="en-US" sz="3200" dirty="0"/>
              <a:t>stones</a:t>
            </a:r>
          </a:p>
          <a:p>
            <a:pPr lvl="2"/>
            <a:r>
              <a:rPr lang="en-US" sz="3200" dirty="0"/>
              <a:t>brick</a:t>
            </a:r>
          </a:p>
          <a:p>
            <a:pPr lvl="2"/>
            <a:r>
              <a:rPr lang="en-US" sz="3200" dirty="0"/>
              <a:t> bark </a:t>
            </a:r>
          </a:p>
        </p:txBody>
      </p:sp>
      <p:pic>
        <p:nvPicPr>
          <p:cNvPr id="3" name="Picture 2"/>
          <p:cNvPicPr>
            <a:picLocks noChangeAspect="1"/>
          </p:cNvPicPr>
          <p:nvPr/>
        </p:nvPicPr>
        <p:blipFill rotWithShape="1">
          <a:blip r:embed="rId2"/>
          <a:srcRect l="33333" t="14427" r="33333" b="5534"/>
          <a:stretch/>
        </p:blipFill>
        <p:spPr>
          <a:xfrm>
            <a:off x="4806287" y="1002086"/>
            <a:ext cx="4337713" cy="585591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624084"/>
            <a:ext cx="1524000" cy="523220"/>
          </a:xfrm>
          <a:prstGeom prst="rect">
            <a:avLst/>
          </a:prstGeom>
        </p:spPr>
        <p:txBody>
          <a:bodyPr wrap="square">
            <a:spAutoFit/>
          </a:bodyPr>
          <a:lstStyle/>
          <a:p>
            <a:pPr marL="457200" lvl="0" indent="-457200">
              <a:spcBef>
                <a:spcPct val="20000"/>
              </a:spcBef>
              <a:buFont typeface="Arial" panose="020B0604020202020204" pitchFamily="34" charset="0"/>
              <a:buChar char="•"/>
            </a:pPr>
            <a:r>
              <a:rPr lang="en-US" sz="2800" dirty="0" smtClean="0">
                <a:solidFill>
                  <a:srgbClr val="FF0000"/>
                </a:solidFill>
              </a:rPr>
              <a:t>Scale</a:t>
            </a:r>
            <a:endParaRPr lang="en-US" sz="2800" dirty="0">
              <a:solidFill>
                <a:prstClr val="black"/>
              </a:solidFill>
            </a:endParaRPr>
          </a:p>
        </p:txBody>
      </p:sp>
      <p:sp>
        <p:nvSpPr>
          <p:cNvPr id="4" name="Rectangle 2"/>
          <p:cNvSpPr txBox="1">
            <a:spLocks noChangeArrowheads="1"/>
          </p:cNvSpPr>
          <p:nvPr/>
        </p:nvSpPr>
        <p:spPr>
          <a:xfrm>
            <a:off x="304800" y="481084"/>
            <a:ext cx="731178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Elements of Landscape Design</a:t>
            </a:r>
            <a:endParaRPr lang="en-US" dirty="0"/>
          </a:p>
        </p:txBody>
      </p:sp>
      <p:pic>
        <p:nvPicPr>
          <p:cNvPr id="6" name="Picture 5"/>
          <p:cNvPicPr>
            <a:picLocks noChangeAspect="1"/>
          </p:cNvPicPr>
          <p:nvPr/>
        </p:nvPicPr>
        <p:blipFill rotWithShape="1">
          <a:blip r:embed="rId2"/>
          <a:srcRect l="31373" t="21314" r="31373" b="12424"/>
          <a:stretch/>
        </p:blipFill>
        <p:spPr>
          <a:xfrm>
            <a:off x="2171700" y="1371600"/>
            <a:ext cx="5257800" cy="5257800"/>
          </a:xfrm>
          <a:prstGeom prst="rect">
            <a:avLst/>
          </a:prstGeom>
        </p:spPr>
      </p:pic>
    </p:spTree>
    <p:extLst>
      <p:ext uri="{BB962C8B-B14F-4D97-AF65-F5344CB8AC3E}">
        <p14:creationId xmlns:p14="http://schemas.microsoft.com/office/powerpoint/2010/main" val="57409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Principles of </a:t>
            </a:r>
            <a:r>
              <a:rPr lang="en-US" dirty="0" smtClean="0"/>
              <a:t>Landscape Design </a:t>
            </a:r>
            <a:endParaRPr lang="en-US" dirty="0"/>
          </a:p>
        </p:txBody>
      </p:sp>
      <p:sp>
        <p:nvSpPr>
          <p:cNvPr id="21507" name="Rectangle 3"/>
          <p:cNvSpPr>
            <a:spLocks noGrp="1" noChangeArrowheads="1"/>
          </p:cNvSpPr>
          <p:nvPr>
            <p:ph idx="1"/>
          </p:nvPr>
        </p:nvSpPr>
        <p:spPr>
          <a:xfrm>
            <a:off x="457200" y="1371600"/>
            <a:ext cx="8229600" cy="4754563"/>
          </a:xfrm>
        </p:spPr>
        <p:txBody>
          <a:bodyPr/>
          <a:lstStyle/>
          <a:p>
            <a:r>
              <a:rPr lang="en-US" dirty="0"/>
              <a:t>Principles of design- Standards by which designs can be created, measured, discussed and evaluated.</a:t>
            </a:r>
          </a:p>
        </p:txBody>
      </p:sp>
      <p:sp>
        <p:nvSpPr>
          <p:cNvPr id="2" name="TextBox 1"/>
          <p:cNvSpPr txBox="1"/>
          <p:nvPr/>
        </p:nvSpPr>
        <p:spPr>
          <a:xfrm>
            <a:off x="838200" y="3352800"/>
            <a:ext cx="3200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0070C0"/>
                </a:solidFill>
              </a:rPr>
              <a:t>Balance</a:t>
            </a:r>
          </a:p>
          <a:p>
            <a:pPr marL="285750" indent="-285750">
              <a:buFont typeface="Arial" panose="020B0604020202020204" pitchFamily="34" charset="0"/>
              <a:buChar char="•"/>
            </a:pPr>
            <a:r>
              <a:rPr lang="en-US" sz="2800" dirty="0" smtClean="0">
                <a:solidFill>
                  <a:srgbClr val="0070C0"/>
                </a:solidFill>
              </a:rPr>
              <a:t>Focalization</a:t>
            </a:r>
          </a:p>
          <a:p>
            <a:pPr marL="285750" indent="-285750">
              <a:buFont typeface="Arial" panose="020B0604020202020204" pitchFamily="34" charset="0"/>
              <a:buChar char="•"/>
            </a:pPr>
            <a:r>
              <a:rPr lang="en-US" sz="2800" dirty="0" smtClean="0">
                <a:solidFill>
                  <a:srgbClr val="0070C0"/>
                </a:solidFill>
              </a:rPr>
              <a:t>Simplicity</a:t>
            </a:r>
          </a:p>
          <a:p>
            <a:pPr marL="285750" indent="-285750">
              <a:buFont typeface="Arial" panose="020B0604020202020204" pitchFamily="34" charset="0"/>
              <a:buChar char="•"/>
            </a:pPr>
            <a:r>
              <a:rPr lang="en-US" sz="2800" dirty="0" smtClean="0">
                <a:solidFill>
                  <a:srgbClr val="0070C0"/>
                </a:solidFill>
              </a:rPr>
              <a:t>Proportion</a:t>
            </a:r>
          </a:p>
          <a:p>
            <a:pPr marL="285750" indent="-285750">
              <a:buFont typeface="Arial" panose="020B0604020202020204" pitchFamily="34" charset="0"/>
              <a:buChar char="•"/>
            </a:pPr>
            <a:r>
              <a:rPr lang="en-US" sz="2800" dirty="0" smtClean="0">
                <a:solidFill>
                  <a:srgbClr val="0070C0"/>
                </a:solidFill>
              </a:rPr>
              <a:t>Rhythm &amp; Line</a:t>
            </a:r>
          </a:p>
          <a:p>
            <a:pPr marL="285750" indent="-285750">
              <a:buFont typeface="Arial" panose="020B0604020202020204" pitchFamily="34" charset="0"/>
              <a:buChar char="•"/>
            </a:pPr>
            <a:r>
              <a:rPr lang="en-US" sz="2800" dirty="0" smtClean="0">
                <a:solidFill>
                  <a:srgbClr val="0070C0"/>
                </a:solidFill>
              </a:rPr>
              <a:t>Unity</a:t>
            </a:r>
          </a:p>
          <a:p>
            <a:pPr marL="285750" indent="-285750">
              <a:buFont typeface="Arial" panose="020B0604020202020204" pitchFamily="34" charset="0"/>
              <a:buChar char="•"/>
            </a:pPr>
            <a:endParaRPr lang="en-US" sz="2800" dirty="0">
              <a:solidFill>
                <a:srgbClr val="0070C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Principles </a:t>
            </a:r>
            <a:r>
              <a:rPr lang="en-US" dirty="0" smtClean="0"/>
              <a:t>of Landscape </a:t>
            </a:r>
            <a:r>
              <a:rPr lang="en-US" dirty="0"/>
              <a:t>Design </a:t>
            </a:r>
          </a:p>
        </p:txBody>
      </p:sp>
      <p:sp>
        <p:nvSpPr>
          <p:cNvPr id="22531" name="Rectangle 3"/>
          <p:cNvSpPr>
            <a:spLocks noGrp="1" noChangeArrowheads="1"/>
          </p:cNvSpPr>
          <p:nvPr>
            <p:ph idx="1"/>
          </p:nvPr>
        </p:nvSpPr>
        <p:spPr/>
        <p:txBody>
          <a:bodyPr>
            <a:normAutofit fontScale="92500"/>
          </a:bodyPr>
          <a:lstStyle/>
          <a:p>
            <a:r>
              <a:rPr lang="en-US" dirty="0">
                <a:solidFill>
                  <a:srgbClr val="0070C0"/>
                </a:solidFill>
              </a:rPr>
              <a:t>Balance</a:t>
            </a:r>
            <a:r>
              <a:rPr lang="en-US" dirty="0"/>
              <a:t>: Even distribution of materials on opposite sides of a central axis.</a:t>
            </a:r>
          </a:p>
          <a:p>
            <a:pPr lvl="1"/>
            <a:r>
              <a:rPr lang="en-US" dirty="0">
                <a:solidFill>
                  <a:srgbClr val="0070C0"/>
                </a:solidFill>
              </a:rPr>
              <a:t>Symmetric</a:t>
            </a:r>
            <a:r>
              <a:rPr lang="en-US" dirty="0"/>
              <a:t> – both sides are identical (mirror image). </a:t>
            </a:r>
          </a:p>
          <a:p>
            <a:pPr lvl="1"/>
            <a:r>
              <a:rPr lang="en-US" dirty="0">
                <a:solidFill>
                  <a:srgbClr val="0070C0"/>
                </a:solidFill>
              </a:rPr>
              <a:t>Asymmetric</a:t>
            </a:r>
            <a:r>
              <a:rPr lang="en-US" dirty="0"/>
              <a:t> – visual weight on opposite sides is the same, but materials used and their placement may vary. </a:t>
            </a:r>
          </a:p>
          <a:p>
            <a:pPr lvl="1"/>
            <a:r>
              <a:rPr lang="en-US" dirty="0">
                <a:solidFill>
                  <a:srgbClr val="0070C0"/>
                </a:solidFill>
              </a:rPr>
              <a:t>Approximate Symmetry</a:t>
            </a:r>
            <a:r>
              <a:rPr lang="en-US" dirty="0" smtClean="0"/>
              <a:t> –           A </a:t>
            </a:r>
            <a:r>
              <a:rPr lang="en-US" dirty="0"/>
              <a:t>form of balance achieved by the use of similarly balanced compositional units on either side of a vertical axis within the picture plane. </a:t>
            </a:r>
          </a:p>
        </p:txBody>
      </p:sp>
      <p:pic>
        <p:nvPicPr>
          <p:cNvPr id="2" name="Picture 1"/>
          <p:cNvPicPr>
            <a:picLocks noChangeAspect="1"/>
          </p:cNvPicPr>
          <p:nvPr/>
        </p:nvPicPr>
        <p:blipFill rotWithShape="1">
          <a:blip r:embed="rId2"/>
          <a:srcRect l="45000" t="51482" r="45833" b="33696"/>
          <a:stretch/>
        </p:blipFill>
        <p:spPr>
          <a:xfrm>
            <a:off x="4838700" y="4267200"/>
            <a:ext cx="495300" cy="45027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8600"/>
            <a:ext cx="3647793" cy="584775"/>
          </a:xfrm>
          <a:prstGeom prst="rect">
            <a:avLst/>
          </a:prstGeom>
        </p:spPr>
        <p:txBody>
          <a:bodyPr wrap="none">
            <a:spAutoFit/>
          </a:bodyPr>
          <a:lstStyle/>
          <a:p>
            <a:r>
              <a:rPr lang="en-US" sz="3200" dirty="0" smtClean="0">
                <a:solidFill>
                  <a:srgbClr val="0070C0"/>
                </a:solidFill>
              </a:rPr>
              <a:t>Symmetrical Balance</a:t>
            </a:r>
            <a:endParaRPr lang="en-US" dirty="0"/>
          </a:p>
        </p:txBody>
      </p:sp>
      <p:pic>
        <p:nvPicPr>
          <p:cNvPr id="3" name="Picture 2"/>
          <p:cNvPicPr>
            <a:picLocks noChangeAspect="1"/>
          </p:cNvPicPr>
          <p:nvPr/>
        </p:nvPicPr>
        <p:blipFill rotWithShape="1">
          <a:blip r:embed="rId2"/>
          <a:srcRect l="25610" t="26353" r="26829" b="17251"/>
          <a:stretch/>
        </p:blipFill>
        <p:spPr>
          <a:xfrm>
            <a:off x="448618" y="1143000"/>
            <a:ext cx="8084556" cy="5389704"/>
          </a:xfrm>
          <a:prstGeom prst="rect">
            <a:avLst/>
          </a:prstGeom>
        </p:spPr>
      </p:pic>
    </p:spTree>
    <p:extLst>
      <p:ext uri="{BB962C8B-B14F-4D97-AF65-F5344CB8AC3E}">
        <p14:creationId xmlns:p14="http://schemas.microsoft.com/office/powerpoint/2010/main" val="1051884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8600"/>
            <a:ext cx="3853747" cy="584775"/>
          </a:xfrm>
          <a:prstGeom prst="rect">
            <a:avLst/>
          </a:prstGeom>
        </p:spPr>
        <p:txBody>
          <a:bodyPr wrap="none">
            <a:spAutoFit/>
          </a:bodyPr>
          <a:lstStyle/>
          <a:p>
            <a:r>
              <a:rPr lang="en-US" sz="3200" dirty="0" smtClean="0">
                <a:solidFill>
                  <a:srgbClr val="0070C0"/>
                </a:solidFill>
              </a:rPr>
              <a:t>Asymmetrical Balance</a:t>
            </a:r>
            <a:endParaRPr lang="en-US" dirty="0"/>
          </a:p>
        </p:txBody>
      </p:sp>
      <p:pic>
        <p:nvPicPr>
          <p:cNvPr id="5" name="Picture 4"/>
          <p:cNvPicPr>
            <a:picLocks noChangeAspect="1"/>
          </p:cNvPicPr>
          <p:nvPr/>
        </p:nvPicPr>
        <p:blipFill rotWithShape="1">
          <a:blip r:embed="rId2"/>
          <a:srcRect l="34902" t="13718" r="34927" b="5261"/>
          <a:stretch/>
        </p:blipFill>
        <p:spPr>
          <a:xfrm>
            <a:off x="2598153" y="832709"/>
            <a:ext cx="3886200" cy="5867400"/>
          </a:xfrm>
          <a:prstGeom prst="rect">
            <a:avLst/>
          </a:prstGeom>
        </p:spPr>
      </p:pic>
    </p:spTree>
    <p:extLst>
      <p:ext uri="{BB962C8B-B14F-4D97-AF65-F5344CB8AC3E}">
        <p14:creationId xmlns:p14="http://schemas.microsoft.com/office/powerpoint/2010/main" val="1105824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381000"/>
            <a:ext cx="4213846" cy="584775"/>
          </a:xfrm>
          <a:prstGeom prst="rect">
            <a:avLst/>
          </a:prstGeom>
        </p:spPr>
        <p:txBody>
          <a:bodyPr wrap="none">
            <a:spAutoFit/>
          </a:bodyPr>
          <a:lstStyle/>
          <a:p>
            <a:r>
              <a:rPr lang="en-US" sz="3200" dirty="0">
                <a:solidFill>
                  <a:srgbClr val="0070C0"/>
                </a:solidFill>
              </a:rPr>
              <a:t>Approximate Symmetry </a:t>
            </a:r>
            <a:endParaRPr lang="en-US" dirty="0"/>
          </a:p>
        </p:txBody>
      </p:sp>
      <p:pic>
        <p:nvPicPr>
          <p:cNvPr id="4" name="Picture 3"/>
          <p:cNvPicPr>
            <a:picLocks noChangeAspect="1"/>
          </p:cNvPicPr>
          <p:nvPr/>
        </p:nvPicPr>
        <p:blipFill rotWithShape="1">
          <a:blip r:embed="rId2"/>
          <a:srcRect l="12351" t="12946" r="12114" b="5534"/>
          <a:stretch/>
        </p:blipFill>
        <p:spPr>
          <a:xfrm>
            <a:off x="304800" y="1219200"/>
            <a:ext cx="8539423" cy="5181600"/>
          </a:xfrm>
          <a:prstGeom prst="rect">
            <a:avLst/>
          </a:prstGeom>
        </p:spPr>
      </p:pic>
    </p:spTree>
    <p:extLst>
      <p:ext uri="{BB962C8B-B14F-4D97-AF65-F5344CB8AC3E}">
        <p14:creationId xmlns:p14="http://schemas.microsoft.com/office/powerpoint/2010/main" val="232555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152400"/>
            <a:ext cx="8229600" cy="1143000"/>
          </a:xfrm>
        </p:spPr>
        <p:txBody>
          <a:bodyPr/>
          <a:lstStyle/>
          <a:p>
            <a:r>
              <a:rPr lang="en-US" sz="3800" dirty="0"/>
              <a:t>Principles of </a:t>
            </a:r>
            <a:r>
              <a:rPr lang="en-US" sz="3800" dirty="0" smtClean="0"/>
              <a:t>Landscape Design</a:t>
            </a:r>
            <a:endParaRPr lang="en-US" sz="3800" dirty="0"/>
          </a:p>
        </p:txBody>
      </p:sp>
      <p:sp>
        <p:nvSpPr>
          <p:cNvPr id="27651" name="Rectangle 3"/>
          <p:cNvSpPr>
            <a:spLocks noGrp="1" noChangeArrowheads="1"/>
          </p:cNvSpPr>
          <p:nvPr>
            <p:ph idx="1"/>
          </p:nvPr>
        </p:nvSpPr>
        <p:spPr>
          <a:xfrm>
            <a:off x="152400" y="785019"/>
            <a:ext cx="8229600" cy="4525963"/>
          </a:xfrm>
        </p:spPr>
        <p:txBody>
          <a:bodyPr>
            <a:normAutofit/>
          </a:bodyPr>
          <a:lstStyle/>
          <a:p>
            <a:r>
              <a:rPr lang="en-US" sz="2800" dirty="0">
                <a:solidFill>
                  <a:schemeClr val="hlink"/>
                </a:solidFill>
              </a:rPr>
              <a:t>Focalization</a:t>
            </a:r>
            <a:r>
              <a:rPr lang="en-US" sz="2800" dirty="0"/>
              <a:t> </a:t>
            </a:r>
            <a:r>
              <a:rPr lang="en-US" sz="2800" dirty="0" smtClean="0"/>
              <a:t>selects </a:t>
            </a:r>
            <a:r>
              <a:rPr lang="en-US" sz="2800" dirty="0"/>
              <a:t>and positions visually strong items into landscape. </a:t>
            </a:r>
            <a:r>
              <a:rPr lang="en-US" sz="2800" dirty="0" smtClean="0"/>
              <a:t>It catches </a:t>
            </a:r>
            <a:r>
              <a:rPr lang="en-US" sz="2800" dirty="0"/>
              <a:t>and draws viewer to key feature in landscape. </a:t>
            </a:r>
          </a:p>
          <a:p>
            <a:pPr lvl="1"/>
            <a:r>
              <a:rPr lang="en-US" sz="2400" dirty="0"/>
              <a:t>Hardscapes</a:t>
            </a:r>
          </a:p>
          <a:p>
            <a:pPr lvl="1"/>
            <a:r>
              <a:rPr lang="en-US" sz="2400" dirty="0"/>
              <a:t> Color movement</a:t>
            </a:r>
          </a:p>
          <a:p>
            <a:pPr lvl="1"/>
            <a:r>
              <a:rPr lang="en-US" sz="2400" dirty="0"/>
              <a:t>Unique plant</a:t>
            </a:r>
          </a:p>
          <a:p>
            <a:pPr lvl="1"/>
            <a:r>
              <a:rPr lang="en-US" sz="2400" dirty="0"/>
              <a:t>or Specimen plant</a:t>
            </a:r>
          </a:p>
        </p:txBody>
      </p:sp>
      <p:pic>
        <p:nvPicPr>
          <p:cNvPr id="2" name="Picture 1"/>
          <p:cNvPicPr>
            <a:picLocks noChangeAspect="1"/>
          </p:cNvPicPr>
          <p:nvPr/>
        </p:nvPicPr>
        <p:blipFill rotWithShape="1">
          <a:blip r:embed="rId2"/>
          <a:srcRect l="33333" t="32214" r="33333" b="24802"/>
          <a:stretch/>
        </p:blipFill>
        <p:spPr>
          <a:xfrm>
            <a:off x="3875181" y="3048001"/>
            <a:ext cx="5192619" cy="3764650"/>
          </a:xfrm>
          <a:prstGeom prst="rect">
            <a:avLst/>
          </a:prstGeom>
        </p:spPr>
      </p:pic>
      <p:pic>
        <p:nvPicPr>
          <p:cNvPr id="3" name="Picture 2"/>
          <p:cNvPicPr>
            <a:picLocks noChangeAspect="1"/>
          </p:cNvPicPr>
          <p:nvPr/>
        </p:nvPicPr>
        <p:blipFill rotWithShape="1">
          <a:blip r:embed="rId3"/>
          <a:srcRect l="20000" t="14427" r="20000" b="5534"/>
          <a:stretch/>
        </p:blipFill>
        <p:spPr>
          <a:xfrm>
            <a:off x="65182" y="4038600"/>
            <a:ext cx="3698734" cy="277405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152400"/>
            <a:ext cx="9144000" cy="6955750"/>
          </a:xfrm>
          <a:prstGeom prst="rect">
            <a:avLst/>
          </a:prstGeom>
          <a:noFill/>
          <a:ln w="9525">
            <a:noFill/>
            <a:miter lim="800000"/>
            <a:headEnd/>
            <a:tailEnd/>
          </a:ln>
          <a:effectLst/>
        </p:spPr>
        <p:txBody>
          <a:bodyPr>
            <a:spAutoFit/>
          </a:bodyPr>
          <a:lstStyle/>
          <a:p>
            <a:pPr>
              <a:spcBef>
                <a:spcPct val="50000"/>
              </a:spcBef>
            </a:pPr>
            <a:r>
              <a:rPr lang="en-US" sz="3200" b="1" dirty="0" smtClean="0">
                <a:latin typeface="Arial" charset="0"/>
              </a:rPr>
              <a:t>     WHAT </a:t>
            </a:r>
            <a:r>
              <a:rPr lang="en-US" sz="3200" b="1" dirty="0">
                <a:latin typeface="Arial" charset="0"/>
              </a:rPr>
              <a:t>IS LANDSCAPE ARCHITECTURE?</a:t>
            </a:r>
          </a:p>
          <a:p>
            <a:pPr>
              <a:spcBef>
                <a:spcPct val="50000"/>
              </a:spcBef>
            </a:pPr>
            <a:endParaRPr lang="en-US" sz="1200" b="1" dirty="0"/>
          </a:p>
          <a:p>
            <a:pPr>
              <a:spcBef>
                <a:spcPct val="50000"/>
              </a:spcBef>
            </a:pPr>
            <a:endParaRPr lang="en-US" sz="1200" b="1" dirty="0"/>
          </a:p>
          <a:p>
            <a:pPr algn="l">
              <a:spcBef>
                <a:spcPct val="50000"/>
              </a:spcBef>
            </a:pPr>
            <a:endParaRPr lang="en-US" sz="2000" b="1" dirty="0">
              <a:latin typeface="Arial" charset="0"/>
              <a:cs typeface="Arial" charset="0"/>
            </a:endParaRPr>
          </a:p>
          <a:p>
            <a:pPr algn="l">
              <a:spcBef>
                <a:spcPct val="50000"/>
              </a:spcBef>
            </a:pPr>
            <a:r>
              <a:rPr lang="en-US" sz="3200" b="1" dirty="0">
                <a:latin typeface="Arial" charset="0"/>
                <a:cs typeface="Arial" charset="0"/>
              </a:rPr>
              <a:t>A comprehensive discipline of land analysis, planning, design, management, preservation, and </a:t>
            </a:r>
            <a:r>
              <a:rPr lang="en-US" sz="3200" b="1" dirty="0" smtClean="0">
                <a:latin typeface="Arial" charset="0"/>
                <a:cs typeface="Arial" charset="0"/>
              </a:rPr>
              <a:t>rehabilitation (restoration). </a:t>
            </a:r>
            <a:endParaRPr lang="en-US" sz="3200" b="1" dirty="0">
              <a:latin typeface="Arial" charset="0"/>
              <a:cs typeface="Arial" charset="0"/>
            </a:endParaRPr>
          </a:p>
          <a:p>
            <a:pPr algn="l">
              <a:spcBef>
                <a:spcPct val="50000"/>
              </a:spcBef>
            </a:pPr>
            <a:endParaRPr lang="en-US" sz="3200" b="1" dirty="0">
              <a:latin typeface="Arial" charset="0"/>
              <a:cs typeface="Arial" charset="0"/>
            </a:endParaRPr>
          </a:p>
          <a:p>
            <a:pPr algn="l">
              <a:spcBef>
                <a:spcPct val="50000"/>
              </a:spcBef>
            </a:pPr>
            <a:r>
              <a:rPr lang="en-US" sz="3200" b="1" dirty="0">
                <a:latin typeface="Arial" charset="0"/>
                <a:cs typeface="Times New Roman" pitchFamily="18" charset="0"/>
              </a:rPr>
              <a:t>A profession committed to creating healthy, enjoyable and secure places for the future. </a:t>
            </a:r>
          </a:p>
          <a:p>
            <a:pPr algn="l">
              <a:spcBef>
                <a:spcPct val="50000"/>
              </a:spcBef>
            </a:pPr>
            <a:r>
              <a:rPr lang="en-US" sz="2000" b="1" dirty="0" smtClean="0">
                <a:latin typeface="Arial" charset="0"/>
                <a:cs typeface="Times New Roman" pitchFamily="18" charset="0"/>
              </a:rPr>
              <a:t> </a:t>
            </a:r>
            <a:endParaRPr lang="en-US" sz="2000" b="1" dirty="0">
              <a:latin typeface="Arial" charset="0"/>
              <a:cs typeface="Times New Roman" pitchFamily="18" charset="0"/>
            </a:endParaRPr>
          </a:p>
          <a:p>
            <a:pPr algn="l">
              <a:spcBef>
                <a:spcPct val="50000"/>
              </a:spcBef>
            </a:pPr>
            <a:r>
              <a:rPr lang="en-US" sz="1200" b="1" dirty="0" smtClean="0">
                <a:latin typeface="Arial" charset="0"/>
                <a:cs typeface="Times New Roman" pitchFamily="18" charset="0"/>
              </a:rPr>
              <a:t> </a:t>
            </a:r>
            <a:endParaRPr lang="en-US" sz="1200" b="1" dirty="0">
              <a:latin typeface="Arial" charset="0"/>
              <a:cs typeface="Arial" charset="0"/>
            </a:endParaRPr>
          </a:p>
          <a:p>
            <a:pPr algn="l">
              <a:spcBef>
                <a:spcPct val="50000"/>
              </a:spcBef>
            </a:pPr>
            <a:endParaRPr lang="en-US" sz="1200" b="1" dirty="0">
              <a:latin typeface="Arial" charset="0"/>
              <a:cs typeface="Arial" charset="0"/>
            </a:endParaRPr>
          </a:p>
          <a:p>
            <a:pPr algn="l">
              <a:spcBef>
                <a:spcPct val="50000"/>
              </a:spcBef>
            </a:pPr>
            <a:endParaRPr lang="en-US" sz="1600" b="1" dirty="0">
              <a:latin typeface="Arial" charset="0"/>
              <a:cs typeface="Arial" charset="0"/>
            </a:endParaRPr>
          </a:p>
          <a:p>
            <a:pPr algn="l">
              <a:spcBef>
                <a:spcPct val="50000"/>
              </a:spcBef>
            </a:pPr>
            <a:endParaRPr lang="en-US" sz="1200" b="1" dirty="0">
              <a:latin typeface="Arial" charset="0"/>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554663"/>
            <a:ext cx="8229600" cy="1143000"/>
          </a:xfrm>
        </p:spPr>
        <p:txBody>
          <a:bodyPr/>
          <a:lstStyle/>
          <a:p>
            <a:r>
              <a:rPr lang="en-US" sz="3200" dirty="0" smtClean="0"/>
              <a:t>Hard-</a:t>
            </a:r>
            <a:r>
              <a:rPr lang="en-US" sz="3200" dirty="0" err="1" smtClean="0"/>
              <a:t>scapes</a:t>
            </a:r>
            <a:endParaRPr lang="ur-PK" dirty="0"/>
          </a:p>
        </p:txBody>
      </p:sp>
      <p:pic>
        <p:nvPicPr>
          <p:cNvPr id="1026" name="Picture 2" descr="C:\D Drive\Department Record\Art &amp; Aesthetics. BFA I\Imges of Presentations\Landscape Architecture\contemporary-exterior[1].jpg"/>
          <p:cNvPicPr>
            <a:picLocks noGrp="1" noChangeAspect="1" noChangeArrowheads="1"/>
          </p:cNvPicPr>
          <p:nvPr>
            <p:ph idx="1"/>
          </p:nvPr>
        </p:nvPicPr>
        <p:blipFill>
          <a:blip r:embed="rId2"/>
          <a:srcRect/>
          <a:stretch>
            <a:fillRect/>
          </a:stretch>
        </p:blipFill>
        <p:spPr bwMode="auto">
          <a:xfrm>
            <a:off x="1172214" y="1028700"/>
            <a:ext cx="6799569" cy="4525963"/>
          </a:xfrm>
          <a:prstGeom prst="rect">
            <a:avLst/>
          </a:prstGeom>
          <a:noFill/>
        </p:spPr>
      </p:pic>
    </p:spTree>
    <p:extLst>
      <p:ext uri="{BB962C8B-B14F-4D97-AF65-F5344CB8AC3E}">
        <p14:creationId xmlns:p14="http://schemas.microsoft.com/office/powerpoint/2010/main" val="4206056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5000"/>
            <a:ext cx="8229600" cy="1143000"/>
          </a:xfrm>
        </p:spPr>
        <p:txBody>
          <a:bodyPr>
            <a:normAutofit/>
          </a:bodyPr>
          <a:lstStyle/>
          <a:p>
            <a:r>
              <a:rPr lang="en-US" sz="3200" dirty="0" smtClean="0"/>
              <a:t>Color movement</a:t>
            </a:r>
            <a:endParaRPr lang="ur-PK" sz="3200" dirty="0"/>
          </a:p>
        </p:txBody>
      </p:sp>
      <p:pic>
        <p:nvPicPr>
          <p:cNvPr id="2050" name="Picture 2" descr="C:\D Drive\Department Record\Art &amp; Aesthetics. BFA I\Imges of Presentations\Landscape Architecture\8100606641_bee381fa9a_b[1].jpg"/>
          <p:cNvPicPr>
            <a:picLocks noGrp="1" noChangeAspect="1" noChangeArrowheads="1"/>
          </p:cNvPicPr>
          <p:nvPr>
            <p:ph idx="1"/>
          </p:nvPr>
        </p:nvPicPr>
        <p:blipFill>
          <a:blip r:embed="rId2"/>
          <a:srcRect/>
          <a:stretch>
            <a:fillRect/>
          </a:stretch>
        </p:blipFill>
        <p:spPr bwMode="auto">
          <a:xfrm>
            <a:off x="1585083" y="960437"/>
            <a:ext cx="5973832" cy="4754563"/>
          </a:xfrm>
          <a:prstGeom prst="rect">
            <a:avLst/>
          </a:prstGeom>
          <a:noFill/>
        </p:spPr>
      </p:pic>
    </p:spTree>
    <p:extLst>
      <p:ext uri="{BB962C8B-B14F-4D97-AF65-F5344CB8AC3E}">
        <p14:creationId xmlns:p14="http://schemas.microsoft.com/office/powerpoint/2010/main" val="3995941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58003"/>
            <a:ext cx="8229600" cy="1143000"/>
          </a:xfrm>
        </p:spPr>
        <p:txBody>
          <a:bodyPr/>
          <a:lstStyle/>
          <a:p>
            <a:r>
              <a:rPr lang="en-US" dirty="0"/>
              <a:t>Principles of </a:t>
            </a:r>
            <a:r>
              <a:rPr lang="en-US" dirty="0" smtClean="0"/>
              <a:t>Landscape Design</a:t>
            </a:r>
            <a:endParaRPr lang="en-US" dirty="0"/>
          </a:p>
        </p:txBody>
      </p:sp>
      <p:sp>
        <p:nvSpPr>
          <p:cNvPr id="28675" name="Rectangle 3"/>
          <p:cNvSpPr>
            <a:spLocks noGrp="1" noChangeArrowheads="1"/>
          </p:cNvSpPr>
          <p:nvPr>
            <p:ph idx="1"/>
          </p:nvPr>
        </p:nvSpPr>
        <p:spPr>
          <a:xfrm>
            <a:off x="762000" y="1033249"/>
            <a:ext cx="8229600" cy="1143000"/>
          </a:xfrm>
        </p:spPr>
        <p:txBody>
          <a:bodyPr/>
          <a:lstStyle/>
          <a:p>
            <a:r>
              <a:rPr lang="en-US" dirty="0">
                <a:solidFill>
                  <a:schemeClr val="hlink"/>
                </a:solidFill>
              </a:rPr>
              <a:t>Simplicity</a:t>
            </a:r>
            <a:r>
              <a:rPr lang="en-US" dirty="0"/>
              <a:t> – Seeks to make the viewer feel comfortable within the landscape.</a:t>
            </a:r>
          </a:p>
        </p:txBody>
      </p:sp>
      <p:pic>
        <p:nvPicPr>
          <p:cNvPr id="2" name="Picture 1"/>
          <p:cNvPicPr>
            <a:picLocks noChangeAspect="1"/>
          </p:cNvPicPr>
          <p:nvPr/>
        </p:nvPicPr>
        <p:blipFill rotWithShape="1">
          <a:blip r:embed="rId2"/>
          <a:srcRect l="15833" t="12946" r="15833" b="5534"/>
          <a:stretch/>
        </p:blipFill>
        <p:spPr>
          <a:xfrm>
            <a:off x="1187924" y="2161464"/>
            <a:ext cx="6768152" cy="453961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143000"/>
          </a:xfrm>
        </p:spPr>
        <p:txBody>
          <a:bodyPr/>
          <a:lstStyle/>
          <a:p>
            <a:r>
              <a:rPr lang="en-US" dirty="0"/>
              <a:t>Principles of Landscape Design</a:t>
            </a:r>
          </a:p>
        </p:txBody>
      </p:sp>
      <p:sp>
        <p:nvSpPr>
          <p:cNvPr id="29699" name="Rectangle 3"/>
          <p:cNvSpPr>
            <a:spLocks noGrp="1" noChangeArrowheads="1"/>
          </p:cNvSpPr>
          <p:nvPr>
            <p:ph idx="1"/>
          </p:nvPr>
        </p:nvSpPr>
        <p:spPr>
          <a:xfrm>
            <a:off x="458337" y="762000"/>
            <a:ext cx="8229600" cy="1371600"/>
          </a:xfrm>
        </p:spPr>
        <p:txBody>
          <a:bodyPr/>
          <a:lstStyle/>
          <a:p>
            <a:r>
              <a:rPr lang="en-US" dirty="0">
                <a:solidFill>
                  <a:schemeClr val="hlink"/>
                </a:solidFill>
              </a:rPr>
              <a:t>Proportion</a:t>
            </a:r>
            <a:r>
              <a:rPr lang="en-US" dirty="0"/>
              <a:t> – Concerned with size relationship between all the features of the landscape. </a:t>
            </a:r>
          </a:p>
        </p:txBody>
      </p:sp>
      <p:pic>
        <p:nvPicPr>
          <p:cNvPr id="3" name="Picture 2"/>
          <p:cNvPicPr>
            <a:picLocks noChangeAspect="1"/>
          </p:cNvPicPr>
          <p:nvPr/>
        </p:nvPicPr>
        <p:blipFill rotWithShape="1">
          <a:blip r:embed="rId2"/>
          <a:srcRect l="15833" t="12946" r="15833" b="5534"/>
          <a:stretch/>
        </p:blipFill>
        <p:spPr>
          <a:xfrm>
            <a:off x="914400" y="1892490"/>
            <a:ext cx="7315200" cy="490653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37898"/>
            <a:ext cx="8229600" cy="1143000"/>
          </a:xfrm>
        </p:spPr>
        <p:txBody>
          <a:bodyPr/>
          <a:lstStyle/>
          <a:p>
            <a:r>
              <a:rPr lang="en-US" dirty="0"/>
              <a:t>Principles of </a:t>
            </a:r>
            <a:r>
              <a:rPr lang="en-US" dirty="0" smtClean="0"/>
              <a:t>Landscape Design</a:t>
            </a:r>
            <a:endParaRPr lang="en-US" dirty="0"/>
          </a:p>
        </p:txBody>
      </p:sp>
      <p:sp>
        <p:nvSpPr>
          <p:cNvPr id="30723" name="Rectangle 3"/>
          <p:cNvSpPr>
            <a:spLocks noGrp="1" noChangeArrowheads="1"/>
          </p:cNvSpPr>
          <p:nvPr>
            <p:ph idx="1"/>
          </p:nvPr>
        </p:nvSpPr>
        <p:spPr>
          <a:xfrm>
            <a:off x="0" y="1280899"/>
            <a:ext cx="4064758" cy="2605301"/>
          </a:xfrm>
        </p:spPr>
        <p:txBody>
          <a:bodyPr>
            <a:normAutofit lnSpcReduction="10000"/>
          </a:bodyPr>
          <a:lstStyle/>
          <a:p>
            <a:r>
              <a:rPr lang="en-US" sz="2800" dirty="0">
                <a:solidFill>
                  <a:schemeClr val="hlink"/>
                </a:solidFill>
              </a:rPr>
              <a:t>Rhythm and Line</a:t>
            </a:r>
            <a:r>
              <a:rPr lang="en-US" sz="2800" dirty="0"/>
              <a:t>: When something repeats itself enough times with a standard distance between repetitions, rhythm is established.</a:t>
            </a:r>
          </a:p>
        </p:txBody>
      </p:sp>
      <p:pic>
        <p:nvPicPr>
          <p:cNvPr id="4" name="Picture 3"/>
          <p:cNvPicPr>
            <a:picLocks noChangeAspect="1"/>
          </p:cNvPicPr>
          <p:nvPr/>
        </p:nvPicPr>
        <p:blipFill rotWithShape="1">
          <a:blip r:embed="rId2"/>
          <a:srcRect l="32716" t="25259" r="32716" b="17649"/>
          <a:stretch/>
        </p:blipFill>
        <p:spPr>
          <a:xfrm>
            <a:off x="4082955" y="2116540"/>
            <a:ext cx="5087815" cy="4724400"/>
          </a:xfrm>
          <a:prstGeom prst="rect">
            <a:avLst/>
          </a:prstGeom>
        </p:spPr>
      </p:pic>
      <p:pic>
        <p:nvPicPr>
          <p:cNvPr id="2" name="Picture 1"/>
          <p:cNvPicPr>
            <a:picLocks noChangeAspect="1"/>
          </p:cNvPicPr>
          <p:nvPr/>
        </p:nvPicPr>
        <p:blipFill rotWithShape="1">
          <a:blip r:embed="rId3"/>
          <a:srcRect l="21667" t="17546" r="21667" b="9980"/>
          <a:stretch/>
        </p:blipFill>
        <p:spPr>
          <a:xfrm>
            <a:off x="18197" y="4021540"/>
            <a:ext cx="3920996" cy="28194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52400"/>
            <a:ext cx="8229600" cy="1143000"/>
          </a:xfrm>
        </p:spPr>
        <p:txBody>
          <a:bodyPr/>
          <a:lstStyle/>
          <a:p>
            <a:r>
              <a:rPr lang="en-US" dirty="0"/>
              <a:t>Principles of </a:t>
            </a:r>
            <a:r>
              <a:rPr lang="en-US" dirty="0" smtClean="0"/>
              <a:t>Landscape Design</a:t>
            </a:r>
            <a:endParaRPr lang="en-US" dirty="0"/>
          </a:p>
        </p:txBody>
      </p:sp>
      <p:sp>
        <p:nvSpPr>
          <p:cNvPr id="31747" name="Rectangle 3"/>
          <p:cNvSpPr>
            <a:spLocks noGrp="1" noChangeArrowheads="1"/>
          </p:cNvSpPr>
          <p:nvPr>
            <p:ph idx="1"/>
          </p:nvPr>
        </p:nvSpPr>
        <p:spPr>
          <a:xfrm>
            <a:off x="0" y="896203"/>
            <a:ext cx="9067800" cy="1219200"/>
          </a:xfrm>
        </p:spPr>
        <p:txBody>
          <a:bodyPr>
            <a:normAutofit/>
          </a:bodyPr>
          <a:lstStyle/>
          <a:p>
            <a:r>
              <a:rPr lang="en-US" sz="2800" dirty="0">
                <a:solidFill>
                  <a:schemeClr val="hlink"/>
                </a:solidFill>
              </a:rPr>
              <a:t>Unity</a:t>
            </a:r>
            <a:r>
              <a:rPr lang="en-US" sz="2800" dirty="0"/>
              <a:t> – The master principle combining all other principles.  Total design </a:t>
            </a:r>
          </a:p>
        </p:txBody>
      </p:sp>
      <p:pic>
        <p:nvPicPr>
          <p:cNvPr id="2" name="Picture 1"/>
          <p:cNvPicPr>
            <a:picLocks noChangeAspect="1"/>
          </p:cNvPicPr>
          <p:nvPr/>
        </p:nvPicPr>
        <p:blipFill rotWithShape="1">
          <a:blip r:embed="rId2"/>
          <a:srcRect l="28238" t="27274" r="28214" b="19271"/>
          <a:stretch/>
        </p:blipFill>
        <p:spPr>
          <a:xfrm>
            <a:off x="990600" y="1914659"/>
            <a:ext cx="7162800" cy="494334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b="1" dirty="0" smtClean="0"/>
              <a:t>WHY ITS IMPORTANT?</a:t>
            </a:r>
            <a:endParaRPr lang="en-US" b="1" dirty="0"/>
          </a:p>
        </p:txBody>
      </p:sp>
      <p:sp>
        <p:nvSpPr>
          <p:cNvPr id="3" name="Subtitle 2"/>
          <p:cNvSpPr>
            <a:spLocks noGrp="1"/>
          </p:cNvSpPr>
          <p:nvPr>
            <p:ph type="subTitle" idx="1"/>
          </p:nvPr>
        </p:nvSpPr>
        <p:spPr/>
        <p:txBody>
          <a:bodyPr/>
          <a:lstStyle/>
          <a:p>
            <a:endParaRPr lang="en-US" dirty="0" smtClean="0"/>
          </a:p>
          <a:p>
            <a:endParaRPr lang="en-US" dirty="0"/>
          </a:p>
        </p:txBody>
      </p:sp>
      <p:sp>
        <p:nvSpPr>
          <p:cNvPr id="4" name="Rectangle 3"/>
          <p:cNvSpPr/>
          <p:nvPr/>
        </p:nvSpPr>
        <p:spPr>
          <a:xfrm>
            <a:off x="457200" y="700712"/>
            <a:ext cx="8382000" cy="6001643"/>
          </a:xfrm>
          <a:prstGeom prst="rect">
            <a:avLst/>
          </a:prstGeom>
        </p:spPr>
        <p:txBody>
          <a:bodyPr wrap="square">
            <a:spAutoFit/>
          </a:bodyPr>
          <a:lstStyle/>
          <a:p>
            <a:r>
              <a:rPr lang="en-US" sz="2400" dirty="0">
                <a:solidFill>
                  <a:srgbClr val="000000"/>
                </a:solidFill>
                <a:latin typeface="Arial" panose="020B0604020202020204" pitchFamily="34" charset="0"/>
              </a:rPr>
              <a:t>With the coming of industrial revolution we witnessed the horrifying effects of population explosion and sudden growth of concrete jungles with abuse and disregard to nature. And unfortunately, we lost the concept of whole ecosystem when man was one with nature. Today, man’s intervention with nature has caused </a:t>
            </a:r>
            <a:r>
              <a:rPr lang="en-US" sz="2400" dirty="0" smtClean="0">
                <a:solidFill>
                  <a:srgbClr val="000000"/>
                </a:solidFill>
                <a:latin typeface="Arial" panose="020B0604020202020204" pitchFamily="34" charset="0"/>
              </a:rPr>
              <a:t>destruction </a:t>
            </a:r>
            <a:r>
              <a:rPr lang="en-US" sz="2400" dirty="0">
                <a:solidFill>
                  <a:srgbClr val="000000"/>
                </a:solidFill>
                <a:latin typeface="Arial" panose="020B0604020202020204" pitchFamily="34" charset="0"/>
              </a:rPr>
              <a:t>in the environment often upsetting the delicate ecological balance </a:t>
            </a:r>
            <a:r>
              <a:rPr lang="en-US" sz="2400" dirty="0" smtClean="0">
                <a:solidFill>
                  <a:srgbClr val="000000"/>
                </a:solidFill>
                <a:latin typeface="Arial" panose="020B0604020202020204" pitchFamily="34" charset="0"/>
              </a:rPr>
              <a:t>and </a:t>
            </a:r>
            <a:r>
              <a:rPr lang="en-US" sz="2400" dirty="0">
                <a:solidFill>
                  <a:srgbClr val="000000"/>
                </a:solidFill>
                <a:latin typeface="Arial" panose="020B0604020202020204" pitchFamily="34" charset="0"/>
              </a:rPr>
              <a:t>posing a great danger to the mankind </a:t>
            </a:r>
            <a:r>
              <a:rPr lang="en-US" sz="2400" dirty="0" smtClean="0">
                <a:solidFill>
                  <a:srgbClr val="000000"/>
                </a:solidFill>
                <a:latin typeface="Arial" panose="020B0604020202020204" pitchFamily="34" charset="0"/>
              </a:rPr>
              <a:t>Itself.</a:t>
            </a:r>
          </a:p>
          <a:p>
            <a:endParaRPr lang="en-US" sz="2400" dirty="0">
              <a:solidFill>
                <a:srgbClr val="000000"/>
              </a:solidFill>
              <a:latin typeface="Arial" panose="020B0604020202020204" pitchFamily="34" charset="0"/>
            </a:endParaRPr>
          </a:p>
          <a:p>
            <a:r>
              <a:rPr lang="en-US" sz="2400" dirty="0">
                <a:solidFill>
                  <a:srgbClr val="000000"/>
                </a:solidFill>
                <a:latin typeface="Arial" panose="020B0604020202020204" pitchFamily="34" charset="0"/>
              </a:rPr>
              <a:t>We should therefore be conservers and not destroyers of the mother nature and the planet. Good environment is essential for the well-being of the people, for they in turn will collectively contribute to the well-being of the state. It is comparatively recent that the awareness </a:t>
            </a:r>
            <a:r>
              <a:rPr lang="en-US" sz="2400" dirty="0" smtClean="0">
                <a:solidFill>
                  <a:srgbClr val="000000"/>
                </a:solidFill>
                <a:latin typeface="Arial" panose="020B0604020202020204" pitchFamily="34" charset="0"/>
              </a:rPr>
              <a:t>is growing to </a:t>
            </a:r>
            <a:r>
              <a:rPr lang="en-US" sz="2400" dirty="0">
                <a:solidFill>
                  <a:srgbClr val="000000"/>
                </a:solidFill>
                <a:latin typeface="Arial" panose="020B0604020202020204" pitchFamily="34" charset="0"/>
              </a:rPr>
              <a:t>maintain ecological balance and prevent further environmental pollution</a:t>
            </a:r>
            <a:r>
              <a:rPr lang="en-US" sz="2400" dirty="0" smtClean="0">
                <a:solidFill>
                  <a:srgbClr val="000000"/>
                </a:solidFill>
                <a:latin typeface="Arial" panose="020B0604020202020204" pitchFamily="34" charset="0"/>
              </a:rPr>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19200"/>
            <a:ext cx="7924800" cy="415498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When man builds, he must take both nature and society into account. With this concept – the ecological approach to landscape architecture-both the natural and man-made environment should be blended to produce  a harmonious whole, so that while altering the ‘living system’, the vital inter-relationships between living and non-living things are not distributed. It is with this insight and understanding that the landscape architect plans his work. Therefore, the role of landscape architect and his profound insights into the functioning of the ‘living system’ assumes very much importance nowadays.</a:t>
            </a:r>
          </a:p>
        </p:txBody>
      </p:sp>
    </p:spTree>
    <p:extLst>
      <p:ext uri="{BB962C8B-B14F-4D97-AF65-F5344CB8AC3E}">
        <p14:creationId xmlns:p14="http://schemas.microsoft.com/office/powerpoint/2010/main" val="1012201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143000" y="1295400"/>
            <a:ext cx="7010400" cy="3108543"/>
          </a:xfrm>
          <a:prstGeom prst="rect">
            <a:avLst/>
          </a:prstGeom>
          <a:noFill/>
          <a:ln w="9525">
            <a:noFill/>
            <a:miter lim="800000"/>
            <a:headEnd/>
            <a:tailEnd/>
          </a:ln>
          <a:effectLst/>
        </p:spPr>
        <p:txBody>
          <a:bodyPr wrap="square">
            <a:spAutoFit/>
          </a:bodyPr>
          <a:lstStyle/>
          <a:p>
            <a:pPr>
              <a:spcBef>
                <a:spcPct val="50000"/>
              </a:spcBef>
            </a:pPr>
            <a:r>
              <a:rPr lang="en-US" sz="2800" b="1" dirty="0">
                <a:latin typeface="Arial" charset="0"/>
                <a:cs typeface="Times New Roman" pitchFamily="18" charset="0"/>
              </a:rPr>
              <a:t>Architects, city planners, engineers, scientists and other professionals, can play an important role in environmental protection through collaborative projects and discourse that respect both the needs of people and of our environment.</a:t>
            </a:r>
            <a:r>
              <a:rPr lang="en-US" sz="2800" b="1" dirty="0">
                <a:latin typeface="Arial" charset="0"/>
              </a:rPr>
              <a:t> </a:t>
            </a:r>
          </a:p>
        </p:txBody>
      </p:sp>
      <p:sp>
        <p:nvSpPr>
          <p:cNvPr id="18435" name="Text Box 3"/>
          <p:cNvSpPr txBox="1">
            <a:spLocks noChangeArrowheads="1"/>
          </p:cNvSpPr>
          <p:nvPr/>
        </p:nvSpPr>
        <p:spPr bwMode="auto">
          <a:xfrm>
            <a:off x="6858000" y="3657600"/>
            <a:ext cx="2286000" cy="1004888"/>
          </a:xfrm>
          <a:prstGeom prst="rect">
            <a:avLst/>
          </a:prstGeom>
          <a:noFill/>
          <a:ln w="9525">
            <a:noFill/>
            <a:miter lim="800000"/>
            <a:headEnd/>
            <a:tailEnd/>
          </a:ln>
          <a:effectLst/>
        </p:spPr>
        <p:txBody>
          <a:bodyPr>
            <a:spAutoFit/>
          </a:bodyPr>
          <a:lstStyle/>
          <a:p>
            <a:pPr algn="l">
              <a:spcBef>
                <a:spcPct val="50000"/>
              </a:spcBef>
            </a:pPr>
            <a:endParaRPr lang="en-US"/>
          </a:p>
          <a:p>
            <a:pPr>
              <a:spcBef>
                <a:spcPct val="50000"/>
              </a:spcBef>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pPr>
              <a:spcBef>
                <a:spcPct val="50000"/>
              </a:spcBef>
            </a:pPr>
            <a:r>
              <a:rPr lang="en-US" b="1" dirty="0" smtClean="0">
                <a:latin typeface="Arial" charset="0"/>
                <a:cs typeface="Times New Roman" pitchFamily="18" charset="0"/>
              </a:rPr>
              <a:t>A profession that designs, plans and manages our land and its resources.</a:t>
            </a:r>
            <a:endParaRPr lang="en-US" b="1" dirty="0" smtClean="0">
              <a:latin typeface="Arial" charset="0"/>
              <a:cs typeface="Arial" charset="0"/>
            </a:endParaRPr>
          </a:p>
          <a:p>
            <a:pPr>
              <a:spcBef>
                <a:spcPct val="50000"/>
              </a:spcBef>
            </a:pPr>
            <a:endParaRPr lang="en-US" b="1" dirty="0" smtClean="0">
              <a:latin typeface="Arial" charset="0"/>
              <a:cs typeface="Arial" charset="0"/>
            </a:endParaRPr>
          </a:p>
          <a:p>
            <a:pPr>
              <a:spcBef>
                <a:spcPct val="50000"/>
              </a:spcBef>
            </a:pPr>
            <a:r>
              <a:rPr lang="en-US" b="1" dirty="0" smtClean="0">
                <a:latin typeface="Arial" charset="0"/>
                <a:cs typeface="Times New Roman" pitchFamily="18" charset="0"/>
              </a:rPr>
              <a:t>Landscape architects shape and protect the physical environment in which we live, work and play.</a:t>
            </a:r>
            <a:r>
              <a:rPr lang="en-US" b="1" dirty="0" smtClean="0">
                <a:latin typeface="Arial" charset="0"/>
                <a:cs typeface="Arial" charset="0"/>
              </a:rPr>
              <a:t>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85405" y="990600"/>
            <a:ext cx="4343400" cy="5663089"/>
          </a:xfrm>
          <a:prstGeom prst="rect">
            <a:avLst/>
          </a:prstGeom>
          <a:noFill/>
          <a:ln w="9525">
            <a:noFill/>
            <a:miter lim="800000"/>
            <a:headEnd/>
            <a:tailEnd/>
          </a:ln>
          <a:effectLst/>
        </p:spPr>
        <p:txBody>
          <a:bodyPr wrap="square">
            <a:spAutoFit/>
          </a:bodyPr>
          <a:lstStyle/>
          <a:p>
            <a:pPr marL="342900" indent="-342900">
              <a:spcBef>
                <a:spcPct val="50000"/>
              </a:spcBef>
              <a:buFont typeface="Arial" panose="020B0604020202020204" pitchFamily="34" charset="0"/>
              <a:buChar char="•"/>
            </a:pPr>
            <a:r>
              <a:rPr lang="en-US" sz="2000" b="1" dirty="0" smtClean="0">
                <a:latin typeface="Arial" charset="0"/>
                <a:cs typeface="Arial" charset="0"/>
              </a:rPr>
              <a:t>Zoos</a:t>
            </a:r>
          </a:p>
          <a:p>
            <a:pPr marL="342900" indent="-342900" algn="l">
              <a:spcBef>
                <a:spcPct val="50000"/>
              </a:spcBef>
              <a:buFont typeface="Arial" panose="020B0604020202020204" pitchFamily="34" charset="0"/>
              <a:buChar char="•"/>
            </a:pPr>
            <a:r>
              <a:rPr lang="en-US" sz="2000" b="1" dirty="0" smtClean="0">
                <a:latin typeface="Arial" charset="0"/>
                <a:cs typeface="Arial" charset="0"/>
              </a:rPr>
              <a:t>Parks </a:t>
            </a:r>
            <a:r>
              <a:rPr lang="en-US" sz="2000" b="1" dirty="0">
                <a:latin typeface="Arial" charset="0"/>
                <a:cs typeface="Arial" charset="0"/>
              </a:rPr>
              <a:t>and Public Areas 	</a:t>
            </a:r>
          </a:p>
          <a:p>
            <a:pPr marL="342900" indent="-342900" algn="l">
              <a:spcBef>
                <a:spcPct val="50000"/>
              </a:spcBef>
              <a:buFont typeface="Arial" panose="020B0604020202020204" pitchFamily="34" charset="0"/>
              <a:buChar char="•"/>
            </a:pPr>
            <a:r>
              <a:rPr lang="en-US" sz="2000" b="1" dirty="0">
                <a:latin typeface="Arial" charset="0"/>
                <a:cs typeface="Arial" charset="0"/>
              </a:rPr>
              <a:t>Campus </a:t>
            </a:r>
            <a:r>
              <a:rPr lang="en-US" sz="2000" b="1" dirty="0" smtClean="0">
                <a:latin typeface="Arial" charset="0"/>
                <a:cs typeface="Arial" charset="0"/>
              </a:rPr>
              <a:t>Planning</a:t>
            </a:r>
          </a:p>
          <a:p>
            <a:pPr marL="342900" indent="-342900" algn="l">
              <a:spcBef>
                <a:spcPct val="50000"/>
              </a:spcBef>
              <a:buFont typeface="Arial" panose="020B0604020202020204" pitchFamily="34" charset="0"/>
              <a:buChar char="•"/>
            </a:pPr>
            <a:r>
              <a:rPr lang="en-US" sz="2000" b="1" dirty="0" smtClean="0">
                <a:latin typeface="Arial" charset="0"/>
                <a:cs typeface="Arial" charset="0"/>
              </a:rPr>
              <a:t>Recreation </a:t>
            </a:r>
            <a:r>
              <a:rPr lang="en-US" sz="2000" b="1" dirty="0">
                <a:latin typeface="Arial" charset="0"/>
                <a:cs typeface="Arial" charset="0"/>
              </a:rPr>
              <a:t>and Event Spaces </a:t>
            </a:r>
          </a:p>
          <a:p>
            <a:pPr marL="342900" indent="-342900" algn="l">
              <a:spcBef>
                <a:spcPct val="50000"/>
              </a:spcBef>
              <a:buFont typeface="Arial" panose="020B0604020202020204" pitchFamily="34" charset="0"/>
              <a:buChar char="•"/>
            </a:pPr>
            <a:r>
              <a:rPr lang="en-US" sz="2000" b="1" dirty="0">
                <a:latin typeface="Arial" charset="0"/>
                <a:cs typeface="Arial" charset="0"/>
              </a:rPr>
              <a:t>Community </a:t>
            </a:r>
            <a:r>
              <a:rPr lang="en-US" sz="2000" b="1" dirty="0" smtClean="0">
                <a:latin typeface="Arial" charset="0"/>
                <a:cs typeface="Arial" charset="0"/>
              </a:rPr>
              <a:t>Planning</a:t>
            </a:r>
          </a:p>
          <a:p>
            <a:pPr marL="342900" indent="-342900" algn="l">
              <a:spcBef>
                <a:spcPct val="50000"/>
              </a:spcBef>
              <a:buFont typeface="Arial" panose="020B0604020202020204" pitchFamily="34" charset="0"/>
              <a:buChar char="•"/>
            </a:pPr>
            <a:r>
              <a:rPr lang="en-US" sz="2000" b="1" dirty="0" smtClean="0">
                <a:latin typeface="Arial" charset="0"/>
                <a:cs typeface="Arial" charset="0"/>
              </a:rPr>
              <a:t>Regional </a:t>
            </a:r>
            <a:r>
              <a:rPr lang="en-US" sz="2000" b="1" dirty="0">
                <a:latin typeface="Arial" charset="0"/>
                <a:cs typeface="Arial" charset="0"/>
              </a:rPr>
              <a:t>and Natural Areas Planning	</a:t>
            </a:r>
          </a:p>
          <a:p>
            <a:pPr marL="342900" indent="-342900" algn="l">
              <a:spcBef>
                <a:spcPct val="50000"/>
              </a:spcBef>
              <a:buFont typeface="Arial" panose="020B0604020202020204" pitchFamily="34" charset="0"/>
              <a:buChar char="•"/>
            </a:pPr>
            <a:r>
              <a:rPr lang="en-US" sz="2000" b="1" dirty="0">
                <a:latin typeface="Arial" charset="0"/>
                <a:cs typeface="Arial" charset="0"/>
              </a:rPr>
              <a:t>Corporate </a:t>
            </a:r>
            <a:r>
              <a:rPr lang="en-US" sz="2000" b="1" dirty="0" smtClean="0">
                <a:latin typeface="Arial" charset="0"/>
                <a:cs typeface="Arial" charset="0"/>
              </a:rPr>
              <a:t>Facilities</a:t>
            </a:r>
          </a:p>
          <a:p>
            <a:pPr marL="342900" indent="-342900" algn="l">
              <a:spcBef>
                <a:spcPct val="50000"/>
              </a:spcBef>
              <a:buFont typeface="Arial" panose="020B0604020202020204" pitchFamily="34" charset="0"/>
              <a:buChar char="•"/>
            </a:pPr>
            <a:r>
              <a:rPr lang="en-US" sz="2000" b="1" dirty="0" smtClean="0">
                <a:latin typeface="Arial" charset="0"/>
                <a:cs typeface="Arial" charset="0"/>
              </a:rPr>
              <a:t>Residences</a:t>
            </a:r>
            <a:r>
              <a:rPr lang="en-US" sz="2000" b="1" dirty="0">
                <a:latin typeface="Arial" charset="0"/>
                <a:cs typeface="Arial" charset="0"/>
              </a:rPr>
              <a:t>, Estates and Ranches	</a:t>
            </a:r>
          </a:p>
          <a:p>
            <a:pPr marL="342900" indent="-342900" algn="l">
              <a:spcBef>
                <a:spcPct val="50000"/>
              </a:spcBef>
              <a:buFont typeface="Arial" panose="020B0604020202020204" pitchFamily="34" charset="0"/>
              <a:buChar char="•"/>
            </a:pPr>
            <a:r>
              <a:rPr lang="en-US" sz="2000" b="1" dirty="0">
                <a:latin typeface="Arial" charset="0"/>
                <a:cs typeface="Arial" charset="0"/>
              </a:rPr>
              <a:t>Cultural and Historic </a:t>
            </a:r>
            <a:r>
              <a:rPr lang="en-US" sz="2000" b="1" dirty="0" smtClean="0">
                <a:latin typeface="Arial" charset="0"/>
                <a:cs typeface="Arial" charset="0"/>
              </a:rPr>
              <a:t>Sites</a:t>
            </a:r>
          </a:p>
          <a:p>
            <a:pPr marL="342900" indent="-342900" algn="l">
              <a:spcBef>
                <a:spcPct val="50000"/>
              </a:spcBef>
              <a:buFont typeface="Arial" panose="020B0604020202020204" pitchFamily="34" charset="0"/>
              <a:buChar char="•"/>
            </a:pPr>
            <a:r>
              <a:rPr lang="en-US" sz="2000" b="1" dirty="0" smtClean="0">
                <a:latin typeface="Arial" charset="0"/>
                <a:cs typeface="Arial" charset="0"/>
              </a:rPr>
              <a:t>Resource </a:t>
            </a:r>
            <a:r>
              <a:rPr lang="en-US" sz="2000" b="1" dirty="0">
                <a:latin typeface="Arial" charset="0"/>
                <a:cs typeface="Arial" charset="0"/>
              </a:rPr>
              <a:t>and Environmental </a:t>
            </a:r>
            <a:r>
              <a:rPr lang="en-US" sz="2000" b="1" dirty="0" smtClean="0">
                <a:latin typeface="Arial" charset="0"/>
                <a:cs typeface="Arial" charset="0"/>
              </a:rPr>
              <a:t>Management</a:t>
            </a:r>
            <a:endParaRPr lang="en-US" sz="2000" b="1" dirty="0">
              <a:latin typeface="Arial" charset="0"/>
              <a:cs typeface="Arial" charset="0"/>
            </a:endParaRPr>
          </a:p>
        </p:txBody>
      </p:sp>
      <p:sp>
        <p:nvSpPr>
          <p:cNvPr id="2" name="Rectangle 1"/>
          <p:cNvSpPr/>
          <p:nvPr/>
        </p:nvSpPr>
        <p:spPr>
          <a:xfrm>
            <a:off x="5181600" y="990600"/>
            <a:ext cx="3505200" cy="5478423"/>
          </a:xfrm>
          <a:prstGeom prst="rect">
            <a:avLst/>
          </a:prstGeom>
        </p:spPr>
        <p:txBody>
          <a:bodyPr wrap="square">
            <a:spAutoFit/>
          </a:bodyPr>
          <a:lstStyle/>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Ecological Restoration and Reclamation</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Tourism Facilities Planning</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Golf Courses</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Transportation Planning</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Institutional Design and Planning</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Urban Planning and Design</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Memorials and Sculpture Gardens</a:t>
            </a:r>
          </a:p>
          <a:p>
            <a:pPr marL="342900" lvl="0" indent="-342900">
              <a:spcBef>
                <a:spcPct val="50000"/>
              </a:spcBef>
              <a:buFont typeface="Arial" panose="020B0604020202020204" pitchFamily="34" charset="0"/>
              <a:buChar char="•"/>
            </a:pPr>
            <a:r>
              <a:rPr lang="en-US" sz="2000" b="1" dirty="0">
                <a:solidFill>
                  <a:prstClr val="black"/>
                </a:solidFill>
                <a:latin typeface="Arial" charset="0"/>
                <a:cs typeface="Arial" charset="0"/>
              </a:rPr>
              <a:t>Waterfronts and Greenways</a:t>
            </a:r>
          </a:p>
        </p:txBody>
      </p:sp>
      <p:sp>
        <p:nvSpPr>
          <p:cNvPr id="3" name="Rectangle 2"/>
          <p:cNvSpPr/>
          <p:nvPr/>
        </p:nvSpPr>
        <p:spPr>
          <a:xfrm>
            <a:off x="3542610" y="240268"/>
            <a:ext cx="2172390" cy="369332"/>
          </a:xfrm>
          <a:prstGeom prst="rect">
            <a:avLst/>
          </a:prstGeom>
        </p:spPr>
        <p:txBody>
          <a:bodyPr wrap="none">
            <a:spAutoFit/>
          </a:bodyPr>
          <a:lstStyle/>
          <a:p>
            <a:pPr lvl="0" algn="ctr">
              <a:spcBef>
                <a:spcPct val="50000"/>
              </a:spcBef>
            </a:pPr>
            <a:r>
              <a:rPr lang="en-US" b="1" dirty="0">
                <a:solidFill>
                  <a:prstClr val="black"/>
                </a:solidFill>
                <a:latin typeface="Arial" charset="0"/>
              </a:rPr>
              <a:t>PROJECT TYPES: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712" t="13916" r="19712" b="5534"/>
          <a:stretch/>
        </p:blipFill>
        <p:spPr>
          <a:xfrm>
            <a:off x="381000" y="228600"/>
            <a:ext cx="8458200" cy="6323572"/>
          </a:xfrm>
          <a:prstGeom prst="rect">
            <a:avLst/>
          </a:prstGeom>
        </p:spPr>
      </p:pic>
    </p:spTree>
    <p:extLst>
      <p:ext uri="{BB962C8B-B14F-4D97-AF65-F5344CB8AC3E}">
        <p14:creationId xmlns:p14="http://schemas.microsoft.com/office/powerpoint/2010/main" val="12042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833" t="14427" r="15833" b="5534"/>
          <a:stretch/>
        </p:blipFill>
        <p:spPr>
          <a:xfrm>
            <a:off x="304800" y="533400"/>
            <a:ext cx="8562620" cy="5638800"/>
          </a:xfrm>
          <a:prstGeom prst="rect">
            <a:avLst/>
          </a:prstGeom>
        </p:spPr>
      </p:pic>
    </p:spTree>
    <p:extLst>
      <p:ext uri="{BB962C8B-B14F-4D97-AF65-F5344CB8AC3E}">
        <p14:creationId xmlns:p14="http://schemas.microsoft.com/office/powerpoint/2010/main" val="751838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4348" y="152400"/>
            <a:ext cx="5562600" cy="584775"/>
          </a:xfrm>
          <a:prstGeom prst="rect">
            <a:avLst/>
          </a:prstGeom>
          <a:noFill/>
        </p:spPr>
        <p:txBody>
          <a:bodyPr wrap="square" rtlCol="0">
            <a:spAutoFit/>
          </a:bodyPr>
          <a:lstStyle/>
          <a:p>
            <a:pPr algn="ctr"/>
            <a:r>
              <a:rPr lang="en-US" sz="3200" b="1" dirty="0" err="1" smtClean="0"/>
              <a:t>Hazuri</a:t>
            </a:r>
            <a:r>
              <a:rPr lang="en-US" sz="3200" b="1" dirty="0" smtClean="0"/>
              <a:t> </a:t>
            </a:r>
            <a:r>
              <a:rPr lang="en-US" sz="3200" b="1" dirty="0" err="1" smtClean="0"/>
              <a:t>Bagh</a:t>
            </a:r>
            <a:r>
              <a:rPr lang="en-US" sz="3200" b="1" dirty="0" smtClean="0"/>
              <a:t>, Lahore</a:t>
            </a:r>
            <a:endParaRPr lang="en-US" sz="3200" b="1" dirty="0"/>
          </a:p>
        </p:txBody>
      </p:sp>
      <p:pic>
        <p:nvPicPr>
          <p:cNvPr id="3" name="Picture 2"/>
          <p:cNvPicPr>
            <a:picLocks noChangeAspect="1"/>
          </p:cNvPicPr>
          <p:nvPr/>
        </p:nvPicPr>
        <p:blipFill rotWithShape="1">
          <a:blip r:embed="rId2"/>
          <a:srcRect l="28247" t="27995" r="27933" b="19809"/>
          <a:stretch/>
        </p:blipFill>
        <p:spPr>
          <a:xfrm>
            <a:off x="304800" y="914400"/>
            <a:ext cx="8534400" cy="5715576"/>
          </a:xfrm>
          <a:prstGeom prst="rect">
            <a:avLst/>
          </a:prstGeom>
        </p:spPr>
      </p:pic>
    </p:spTree>
    <p:extLst>
      <p:ext uri="{BB962C8B-B14F-4D97-AF65-F5344CB8AC3E}">
        <p14:creationId xmlns:p14="http://schemas.microsoft.com/office/powerpoint/2010/main" val="3399379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 Drive\Department Record\Art &amp; Aesthetics. BFA I\Imges of Presentations\Landscape Architecture\Taj_site_plan[1].png"/>
          <p:cNvPicPr>
            <a:picLocks noGrp="1" noChangeAspect="1" noChangeArrowheads="1"/>
          </p:cNvPicPr>
          <p:nvPr>
            <p:ph idx="1"/>
          </p:nvPr>
        </p:nvPicPr>
        <p:blipFill>
          <a:blip r:embed="rId2" cstate="print"/>
          <a:srcRect/>
          <a:stretch>
            <a:fillRect/>
          </a:stretch>
        </p:blipFill>
        <p:spPr bwMode="auto">
          <a:xfrm>
            <a:off x="32348" y="1905000"/>
            <a:ext cx="9102687" cy="3777615"/>
          </a:xfrm>
          <a:prstGeom prst="rect">
            <a:avLst/>
          </a:prstGeom>
          <a:noFill/>
        </p:spPr>
      </p:pic>
      <p:sp>
        <p:nvSpPr>
          <p:cNvPr id="4" name="TextBox 3"/>
          <p:cNvSpPr txBox="1"/>
          <p:nvPr/>
        </p:nvSpPr>
        <p:spPr>
          <a:xfrm>
            <a:off x="1804348" y="152400"/>
            <a:ext cx="5562600" cy="584775"/>
          </a:xfrm>
          <a:prstGeom prst="rect">
            <a:avLst/>
          </a:prstGeom>
          <a:noFill/>
        </p:spPr>
        <p:txBody>
          <a:bodyPr wrap="square" rtlCol="0">
            <a:spAutoFit/>
          </a:bodyPr>
          <a:lstStyle/>
          <a:p>
            <a:pPr algn="ctr"/>
            <a:r>
              <a:rPr lang="en-US" sz="3200" b="1" dirty="0" smtClean="0"/>
              <a:t>Taj Mahal, Agra, India</a:t>
            </a:r>
            <a:endParaRPr lang="en-US" sz="3200" b="1" dirty="0"/>
          </a:p>
        </p:txBody>
      </p:sp>
    </p:spTree>
    <p:extLst>
      <p:ext uri="{BB962C8B-B14F-4D97-AF65-F5344CB8AC3E}">
        <p14:creationId xmlns:p14="http://schemas.microsoft.com/office/powerpoint/2010/main" val="372696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543</TotalTime>
  <Words>945</Words>
  <Application>Microsoft Office PowerPoint</Application>
  <PresentationFormat>On-screen Show (4:3)</PresentationFormat>
  <Paragraphs>124</Paragraphs>
  <Slides>38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Algerian</vt:lpstr>
      <vt:lpstr>Arial</vt:lpstr>
      <vt:lpstr>Calibri</vt:lpstr>
      <vt:lpstr>Times New Roman</vt:lpstr>
      <vt:lpstr>Wingdings</vt:lpstr>
      <vt:lpstr>Office Theme</vt:lpstr>
      <vt:lpstr>LANDSCAPE ARCHITECTURE</vt:lpstr>
      <vt:lpstr>DEFINITION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resources of designing landscape architecture</vt:lpstr>
      <vt:lpstr>Landscape Architects design outdoor spaces to serve specific purposes and meet certain needs of the users.</vt:lpstr>
      <vt:lpstr>Elements of Landscape Design</vt:lpstr>
      <vt:lpstr>Elements of Landscape Design: Overview</vt:lpstr>
      <vt:lpstr>Elements of Landscape Design</vt:lpstr>
      <vt:lpstr>Elements of Landscape Design</vt:lpstr>
      <vt:lpstr>PowerPoint Presentation</vt:lpstr>
      <vt:lpstr>Element of Landscape Design  </vt:lpstr>
      <vt:lpstr>PowerPoint Presentation</vt:lpstr>
      <vt:lpstr>Principles of Landscape Design </vt:lpstr>
      <vt:lpstr>Principles of Landscape Design </vt:lpstr>
      <vt:lpstr>PowerPoint Presentation</vt:lpstr>
      <vt:lpstr>PowerPoint Presentation</vt:lpstr>
      <vt:lpstr>PowerPoint Presentation</vt:lpstr>
      <vt:lpstr>Principles of Landscape Design</vt:lpstr>
      <vt:lpstr>Hard-scapes</vt:lpstr>
      <vt:lpstr>Color movement</vt:lpstr>
      <vt:lpstr>Principles of Landscape Design</vt:lpstr>
      <vt:lpstr>Principles of Landscape Design</vt:lpstr>
      <vt:lpstr>Principles of Landscape Design</vt:lpstr>
      <vt:lpstr>Principles of Landscape Design</vt:lpstr>
      <vt:lpstr>WHY ITS IMPORTANT?</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 ARCHITECTURE</dc:title>
  <dc:creator>DELL</dc:creator>
  <cp:lastModifiedBy>ProBook 450 G2</cp:lastModifiedBy>
  <cp:revision>32</cp:revision>
  <dcterms:created xsi:type="dcterms:W3CDTF">2014-03-30T13:30:42Z</dcterms:created>
  <dcterms:modified xsi:type="dcterms:W3CDTF">2020-05-29T09:23:01Z</dcterms:modified>
</cp:coreProperties>
</file>